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85" r:id="rId8"/>
    <p:sldId id="286" r:id="rId9"/>
    <p:sldId id="287" r:id="rId10"/>
    <p:sldId id="266" r:id="rId11"/>
    <p:sldId id="292" r:id="rId12"/>
    <p:sldId id="288" r:id="rId13"/>
    <p:sldId id="289" r:id="rId14"/>
    <p:sldId id="290" r:id="rId15"/>
    <p:sldId id="264" r:id="rId16"/>
    <p:sldId id="29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 Condensed" panose="020B0806030504020204" pitchFamily="34" charset="0"/>
      <p:bold r:id="rId22"/>
    </p:embeddedFont>
    <p:embeddedFont>
      <p:font typeface="Open Sauce Bold" panose="020B0604020202020204" charset="0"/>
      <p:regular r:id="rId23"/>
    </p:embeddedFont>
    <p:embeddedFont>
      <p:font typeface="Open Sauce Light" panose="020B0604020202020204" charset="0"/>
      <p:regular r:id="rId24"/>
    </p:embeddedFont>
    <p:embeddedFont>
      <p:font typeface="Oswald" panose="00000500000000000000" pitchFamily="2" charset="-18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9" autoAdjust="0"/>
    <p:restoredTop sz="94622" autoAdjust="0"/>
  </p:normalViewPr>
  <p:slideViewPr>
    <p:cSldViewPr>
      <p:cViewPr varScale="1">
        <p:scale>
          <a:sx n="48" d="100"/>
          <a:sy n="48" d="100"/>
        </p:scale>
        <p:origin x="91" y="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Kattintson a Mestercím stílusának szerkesztéséhez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Kattintson a gombra a mester szövegstílusok szerkesztéséhez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13409"/>
          <a:stretch/>
        </p:blipFill>
        <p:spPr>
          <a:xfrm>
            <a:off x="0" y="718992"/>
            <a:ext cx="18288000" cy="10825308"/>
          </a:xfrm>
          <a:prstGeom prst="rect">
            <a:avLst/>
          </a:prstGeom>
        </p:spPr>
      </p:pic>
      <p:sp>
        <p:nvSpPr>
          <p:cNvPr id="3" name="AutoShape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64126"/>
            <a:ext cx="18288000" cy="10880174"/>
          </a:xfrm>
          <a:prstGeom prst="rect">
            <a:avLst/>
          </a:prstGeom>
          <a:solidFill>
            <a:srgbClr val="303030">
              <a:alpha val="21000"/>
            </a:srgbClr>
          </a:solidFill>
        </p:spPr>
      </p:sp>
      <p:pic>
        <p:nvPicPr>
          <p:cNvPr id="4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2311" y="1552138"/>
            <a:ext cx="2002548" cy="200254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69843" y="3867016"/>
            <a:ext cx="14548314" cy="1735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A bizalom és a hatékony ellátás fejlesztése a skizofréniában szenvedők számára: Páciensek és pszichiáterek együttműködve </a:t>
            </a:r>
          </a:p>
        </p:txBody>
      </p: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1117" y="1561663"/>
            <a:ext cx="3833568" cy="2535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5"/>
              </a:lnSpc>
            </a:pPr>
            <a:r>
              <a:rPr lang="en-US" sz="2599" spc="259" dirty="0">
                <a:solidFill>
                  <a:srgbClr val="F6F6F6"/>
                </a:solidFill>
                <a:latin typeface="Oswald"/>
              </a:rPr>
              <a:t>A MENTÁLIS BETEGSÉGEKET TÁMOGATÓ HÁLÓZATOK GLOBÁLIS SZÖVETSÉGE - EURÓPA (GAMIAN-EUROPE)</a:t>
            </a:r>
          </a:p>
          <a:p>
            <a:pPr>
              <a:lnSpc>
                <a:spcPts val="2935"/>
              </a:lnSpc>
            </a:pPr>
            <a:endParaRPr lang="en-US" sz="2599" spc="259" dirty="0">
              <a:solidFill>
                <a:srgbClr val="F6F6F6"/>
              </a:solidFill>
              <a:latin typeface="Oswald"/>
            </a:endParaRPr>
          </a:p>
          <a:p>
            <a:pPr>
              <a:lnSpc>
                <a:spcPts val="2372"/>
              </a:lnSpc>
            </a:pPr>
            <a:endParaRPr lang="en-US" sz="2599" spc="259" dirty="0">
              <a:solidFill>
                <a:srgbClr val="F6F6F6"/>
              </a:solidFill>
              <a:latin typeface="Oswald"/>
            </a:endParaRPr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512779" y="8361997"/>
            <a:ext cx="7365295" cy="172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endParaRPr dirty="0"/>
          </a:p>
          <a:p>
            <a:pPr algn="r">
              <a:lnSpc>
                <a:spcPts val="4619"/>
              </a:lnSpc>
            </a:pPr>
            <a:r>
              <a:rPr lang="en-US" sz="3299" spc="197" dirty="0">
                <a:solidFill>
                  <a:srgbClr val="F6F6F6"/>
                </a:solidFill>
                <a:latin typeface="Oswald"/>
              </a:rPr>
              <a:t>A betegek hangja a mentális egészségügyben</a:t>
            </a:r>
          </a:p>
          <a:p>
            <a:pPr algn="r">
              <a:lnSpc>
                <a:spcPts val="4619"/>
              </a:lnSpc>
            </a:pPr>
            <a:endParaRPr lang="en-US" sz="3299" spc="197" dirty="0">
              <a:solidFill>
                <a:srgbClr val="F6F6F6"/>
              </a:solidFill>
              <a:latin typeface="Oswald"/>
            </a:endParaRPr>
          </a:p>
        </p:txBody>
      </p: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>
            <a:off x="0" y="-3837"/>
            <a:ext cx="18288000" cy="722829"/>
            <a:chOff x="0" y="0"/>
            <a:chExt cx="24758374" cy="963772"/>
          </a:xfrm>
        </p:grpSpPr>
        <p:grpSp>
          <p:nvGrpSpPr>
            <p:cNvPr id="9" name="Group 9"/>
            <p:cNvGrpSpPr>
              <a:grpSpLocks noGrp="1" noUngrp="1" noRot="1" noMove="1" noResize="1"/>
            </p:cNvGrpSpPr>
            <p:nvPr/>
          </p:nvGrpSpPr>
          <p:grpSpPr>
            <a:xfrm>
              <a:off x="12379187" y="5116"/>
              <a:ext cx="6189593" cy="952176"/>
              <a:chOff x="0" y="0"/>
              <a:chExt cx="1222636" cy="188084"/>
            </a:xfrm>
          </p:grpSpPr>
          <p:sp>
            <p:nvSpPr>
              <p:cNvPr id="10" name="Freeform 10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11" name="TextBox 11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>
              <a:grpSpLocks noGrp="1" noUngrp="1" noRot="1" noMove="1" noResize="1"/>
            </p:cNvGrpSpPr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13" name="Freeform 13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14" name="TextBox 14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6189593" cy="963772"/>
              <a:chOff x="0" y="0"/>
              <a:chExt cx="1222636" cy="190375"/>
            </a:xfrm>
          </p:grpSpPr>
          <p:sp>
            <p:nvSpPr>
              <p:cNvPr id="16" name="Freeform 16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90375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90375"/>
                    </a:lnTo>
                    <a:lnTo>
                      <a:pt x="0" y="190375"/>
                    </a:lnTo>
                    <a:close/>
                  </a:path>
                </a:pathLst>
              </a:custGeom>
              <a:solidFill>
                <a:srgbClr val="6CA09D"/>
              </a:solidFill>
            </p:spPr>
          </p:sp>
          <p:sp>
            <p:nvSpPr>
              <p:cNvPr id="17" name="TextBox 17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>
              <a:grpSpLocks noGrp="1" noUngrp="1" noRot="1" noMove="1" noResize="1"/>
            </p:cNvGrpSpPr>
            <p:nvPr/>
          </p:nvGrpSpPr>
          <p:grpSpPr>
            <a:xfrm>
              <a:off x="18568780" y="0"/>
              <a:ext cx="6189593" cy="952176"/>
              <a:chOff x="0" y="0"/>
              <a:chExt cx="1222636" cy="188084"/>
            </a:xfrm>
          </p:grpSpPr>
          <p:sp>
            <p:nvSpPr>
              <p:cNvPr id="19" name="Freeform 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20" name="TextBox 20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059" y="80501"/>
              <a:ext cx="4526437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en-US" sz="3299" spc="197">
                  <a:solidFill>
                    <a:srgbClr val="F6F6F6"/>
                  </a:solidFill>
                  <a:latin typeface="Oswald"/>
                </a:rPr>
                <a:t>A betegek hangja</a:t>
              </a:r>
            </a:p>
          </p:txBody>
        </p:sp>
        <p:sp>
          <p:nvSpPr>
            <p:cNvPr id="22" name="TextBox 2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10765" y="83059"/>
              <a:ext cx="4526437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en-US" sz="3299" spc="197">
                  <a:solidFill>
                    <a:srgbClr val="F6F6F6"/>
                  </a:solidFill>
                  <a:latin typeface="Oswald"/>
                </a:rPr>
                <a:t>GAMIAN projektek</a:t>
              </a:r>
            </a:p>
          </p:txBody>
        </p:sp>
        <p:sp>
          <p:nvSpPr>
            <p:cNvPr id="23" name="TextBox 2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76362" y="77943"/>
              <a:ext cx="4526437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en-US" sz="3299" spc="197">
                  <a:solidFill>
                    <a:srgbClr val="F6F6F6"/>
                  </a:solidFill>
                  <a:latin typeface="Oswald"/>
                </a:rPr>
                <a:t>EU-politika</a:t>
              </a:r>
            </a:p>
          </p:txBody>
        </p:sp>
        <p:sp>
          <p:nvSpPr>
            <p:cNvPr id="24" name="TextBox 2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927235" y="80501"/>
              <a:ext cx="4526437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en-US" sz="3299" spc="197">
                  <a:solidFill>
                    <a:srgbClr val="F6F6F6"/>
                  </a:solidFill>
                  <a:latin typeface="Oswald"/>
                </a:rPr>
                <a:t>EU-kutatás</a:t>
              </a:r>
            </a:p>
          </p:txBody>
        </p:sp>
      </p:grpSp>
      <p:sp>
        <p:nvSpPr>
          <p:cNvPr id="25" name="TextBox 30">
            <a:extLst>
              <a:ext uri="{FF2B5EF4-FFF2-40B4-BE49-F238E27FC236}">
                <a16:creationId xmlns:a16="http://schemas.microsoft.com/office/drawing/2014/main" id="{B6C4931B-827F-23A7-E972-F5C7D6FB4C50}"/>
              </a:ext>
            </a:extLst>
          </p:cNvPr>
          <p:cNvSpPr txBox="1"/>
          <p:nvPr/>
        </p:nvSpPr>
        <p:spPr>
          <a:xfrm>
            <a:off x="2108692" y="8953500"/>
            <a:ext cx="6295396" cy="889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spc="24" dirty="0">
                <a:solidFill>
                  <a:schemeClr val="bg1">
                    <a:lumMod val="95000"/>
                  </a:schemeClr>
                </a:solidFill>
                <a:latin typeface="Open Sauce Light"/>
              </a:rPr>
              <a:t>Chiara Samele, vezető munkatárs, GAMIAN-Europe</a:t>
            </a:r>
          </a:p>
          <a:p>
            <a:pPr>
              <a:lnSpc>
                <a:spcPts val="3600"/>
              </a:lnSpc>
            </a:pPr>
            <a:r>
              <a:rPr lang="en-US" sz="2400" spc="24" dirty="0">
                <a:solidFill>
                  <a:schemeClr val="bg1">
                    <a:lumMod val="95000"/>
                  </a:schemeClr>
                </a:solidFill>
                <a:latin typeface="Open Sauce Light"/>
              </a:rPr>
              <a:t>Igazgató, tájékozott gondolkodás</a:t>
            </a:r>
          </a:p>
        </p:txBody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0715C4EF-F061-0325-03D9-6E207C32CC59}"/>
              </a:ext>
            </a:extLst>
          </p:cNvPr>
          <p:cNvSpPr txBox="1"/>
          <p:nvPr/>
        </p:nvSpPr>
        <p:spPr>
          <a:xfrm>
            <a:off x="2189017" y="5910315"/>
            <a:ext cx="14229139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spc="24" dirty="0">
                <a:solidFill>
                  <a:schemeClr val="bg1">
                    <a:lumMod val="95000"/>
                  </a:schemeClr>
                </a:solidFill>
                <a:latin typeface="Open Sauce Light"/>
              </a:rPr>
              <a:t>A GAMIAN-Europe és az Európai Pszichiátriai Társaság közös projektje</a:t>
            </a: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id="{D2F28105-5677-054A-1F25-282386A9812F}"/>
              </a:ext>
            </a:extLst>
          </p:cNvPr>
          <p:cNvSpPr txBox="1"/>
          <p:nvPr/>
        </p:nvSpPr>
        <p:spPr>
          <a:xfrm>
            <a:off x="2108692" y="7315031"/>
            <a:ext cx="14366709" cy="929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spc="24" dirty="0">
                <a:solidFill>
                  <a:schemeClr val="accent5">
                    <a:lumMod val="40000"/>
                    <a:lumOff val="60000"/>
                  </a:schemeClr>
                </a:solidFill>
                <a:latin typeface="Open Sauce Light"/>
              </a:rPr>
              <a:t>A skizofréniával való együttélés: a különböző nézőpontok meghallgatása</a:t>
            </a:r>
          </a:p>
          <a:p>
            <a:pPr>
              <a:lnSpc>
                <a:spcPts val="3600"/>
              </a:lnSpc>
            </a:pPr>
            <a:r>
              <a:rPr lang="en-US" sz="3600" spc="24" dirty="0">
                <a:solidFill>
                  <a:schemeClr val="accent5">
                    <a:lumMod val="40000"/>
                    <a:lumOff val="60000"/>
                  </a:schemeClr>
                </a:solidFill>
                <a:latin typeface="Open Sauce Light"/>
              </a:rPr>
              <a:t>2023. május 24., Virtuális webinárium</a:t>
            </a:r>
          </a:p>
        </p:txBody>
      </p:sp>
    </p:spTree>
    <p:extLst>
      <p:ext uri="{BB962C8B-B14F-4D97-AF65-F5344CB8AC3E}">
        <p14:creationId xmlns:p14="http://schemas.microsoft.com/office/powerpoint/2010/main" val="1760857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10296"/>
            <a:ext cx="9284390" cy="2556630"/>
          </a:xfrm>
          <a:prstGeom prst="rect">
            <a:avLst/>
          </a:prstGeom>
          <a:solidFill>
            <a:srgbClr val="6CA09D"/>
          </a:solidFill>
        </p:spPr>
      </p:sp>
      <p:sp>
        <p:nvSpPr>
          <p:cNvPr id="3" name="TextBox 3"/>
          <p:cNvSpPr txBox="1"/>
          <p:nvPr/>
        </p:nvSpPr>
        <p:spPr>
          <a:xfrm>
            <a:off x="1508215" y="1013854"/>
            <a:ext cx="6665614" cy="930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Első találkozók a betegekkel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12779" y="1590837"/>
            <a:ext cx="6812115" cy="780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spc="24" dirty="0">
                <a:solidFill>
                  <a:srgbClr val="303030"/>
                </a:solidFill>
                <a:latin typeface="Open Sauce Light"/>
              </a:rPr>
              <a:t>A pszichiáterek beszámoltak a </a:t>
            </a:r>
            <a:r>
              <a:rPr lang="en-US" sz="2400" spc="24" dirty="0" err="1">
                <a:solidFill>
                  <a:srgbClr val="303030"/>
                </a:solidFill>
                <a:latin typeface="Open Sauce Light"/>
              </a:rPr>
              <a:t>érdeklődésükről</a:t>
            </a:r>
            <a:r>
              <a:rPr lang="en-US" sz="2400" spc="24" dirty="0">
                <a:solidFill>
                  <a:srgbClr val="303030"/>
                </a:solidFill>
                <a:latin typeface="Open Sauce Light"/>
              </a:rPr>
              <a:t>, amikor először találkoztak egy beteggel.</a:t>
            </a: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r>
              <a:rPr lang="en-US" sz="2400" spc="24" dirty="0">
                <a:solidFill>
                  <a:srgbClr val="303030"/>
                </a:solidFill>
                <a:latin typeface="Open Sauce Light"/>
              </a:rPr>
              <a:t>Sokan beszámoltak saját reményeikről és elvárásaikról, valamint arról, hogy mit szeretnének elérni a beteg számára.</a:t>
            </a: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r>
              <a:rPr lang="en-US" sz="2400" spc="24" dirty="0">
                <a:solidFill>
                  <a:srgbClr val="303030"/>
                </a:solidFill>
                <a:latin typeface="Open Sauce Light"/>
              </a:rPr>
              <a:t>Ők is arra törekedtek, hogy bizalmi és jó terápiás kapcsolatot alakítsanak ki.</a:t>
            </a: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r>
              <a:rPr lang="en-US" sz="2400" spc="24" dirty="0">
                <a:solidFill>
                  <a:srgbClr val="303030"/>
                </a:solidFill>
                <a:latin typeface="Open Sauce Light"/>
              </a:rPr>
              <a:t>Tisztában voltak annak fontosságával, hogy a betegnek lehetővé kell tenni, hogy biztonságban és elég kényelmesnek érezze magát ahhoz, hogy nyíltan beszéljen a tüneteiről.</a:t>
            </a: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0" y="-3837"/>
            <a:ext cx="18568780" cy="717970"/>
            <a:chOff x="0" y="0"/>
            <a:chExt cx="24758374" cy="957293"/>
          </a:xfrm>
        </p:grpSpPr>
        <p:grpSp>
          <p:nvGrpSpPr>
            <p:cNvPr id="13" name="Group 13"/>
            <p:cNvGrpSpPr/>
            <p:nvPr/>
          </p:nvGrpSpPr>
          <p:grpSpPr>
            <a:xfrm>
              <a:off x="12379187" y="5116"/>
              <a:ext cx="6189593" cy="952176"/>
              <a:chOff x="0" y="0"/>
              <a:chExt cx="1222636" cy="18808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6189593" cy="957293"/>
              <a:chOff x="0" y="0"/>
              <a:chExt cx="1222636" cy="18909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22636" cy="189095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9095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9095"/>
                    </a:lnTo>
                    <a:lnTo>
                      <a:pt x="0" y="189095"/>
                    </a:lnTo>
                    <a:close/>
                  </a:path>
                </a:pathLst>
              </a:custGeom>
              <a:solidFill>
                <a:srgbClr val="6CA09D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8568780" y="0"/>
              <a:ext cx="6189593" cy="952176"/>
              <a:chOff x="0" y="0"/>
              <a:chExt cx="1222636" cy="18808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10512779" y="8182104"/>
            <a:ext cx="7365295" cy="172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endParaRPr dirty="0"/>
          </a:p>
          <a:p>
            <a:pPr algn="r">
              <a:lnSpc>
                <a:spcPts val="4619"/>
              </a:lnSpc>
            </a:pPr>
            <a:r>
              <a:rPr lang="en-US" sz="3299" spc="197" dirty="0">
                <a:solidFill>
                  <a:srgbClr val="000000"/>
                </a:solidFill>
                <a:latin typeface="Oswald"/>
              </a:rPr>
              <a:t>Pszichiáterek nézőpontja</a:t>
            </a:r>
          </a:p>
          <a:p>
            <a:pPr algn="r">
              <a:lnSpc>
                <a:spcPts val="4619"/>
              </a:lnSpc>
            </a:pPr>
            <a:endParaRPr lang="en-US" sz="3299" spc="197" dirty="0">
              <a:solidFill>
                <a:srgbClr val="000000"/>
              </a:solidFill>
              <a:latin typeface="Oswa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0FF029-5774-1AAA-5D87-67D94C229271}"/>
              </a:ext>
            </a:extLst>
          </p:cNvPr>
          <p:cNvSpPr txBox="1"/>
          <p:nvPr/>
        </p:nvSpPr>
        <p:spPr>
          <a:xfrm>
            <a:off x="1828801" y="4436070"/>
            <a:ext cx="70407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"Ez volt az egyik első beteg, akihez eljöttem. </a:t>
            </a:r>
          </a:p>
          <a:p>
            <a:r>
              <a:rPr lang="en-US" sz="2400" i="1" dirty="0"/>
              <a:t>kezelni, ezért sok kétségem és aggodalmam volt.</a:t>
            </a:r>
          </a:p>
          <a:p>
            <a:r>
              <a:rPr lang="en-US" sz="2400" i="1" dirty="0"/>
              <a:t>Feszült és kíváncsi voltam.</a:t>
            </a:r>
          </a:p>
          <a:p>
            <a:r>
              <a:rPr lang="en-US" sz="2400" dirty="0"/>
              <a:t>- Pszichiáter 22 éves, férfi, 31 éves, Lengyelország, városi lakos</a:t>
            </a:r>
            <a:endParaRPr lang="en-GB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10296"/>
            <a:ext cx="9284390" cy="2556630"/>
          </a:xfrm>
          <a:prstGeom prst="rect">
            <a:avLst/>
          </a:prstGeom>
          <a:solidFill>
            <a:srgbClr val="6CA09D"/>
          </a:solidFill>
        </p:spPr>
      </p:sp>
      <p:sp>
        <p:nvSpPr>
          <p:cNvPr id="3" name="TextBox 3"/>
          <p:cNvSpPr txBox="1"/>
          <p:nvPr/>
        </p:nvSpPr>
        <p:spPr>
          <a:xfrm>
            <a:off x="228600" y="1013854"/>
            <a:ext cx="8743580" cy="930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2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A terápiás kapcsolat felépítése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12779" y="1590837"/>
            <a:ext cx="6812115" cy="6429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spc="24" dirty="0">
                <a:solidFill>
                  <a:srgbClr val="303030"/>
                </a:solidFill>
                <a:latin typeface="Open Sauce Light"/>
              </a:rPr>
              <a:t>A pszichiáterek megjegyezték, hogy a terápiás kapcsolat kiépítése hosszadalmas és nehéz lehet.</a:t>
            </a: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r>
              <a:rPr lang="en-US" sz="2400" spc="24" dirty="0">
                <a:solidFill>
                  <a:srgbClr val="303030"/>
                </a:solidFill>
                <a:latin typeface="Open Sauce Light"/>
              </a:rPr>
              <a:t>Fontos a figyelem, a türelem és a kompromisszumkészség - rugalmasság.</a:t>
            </a: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r>
              <a:rPr lang="en-US" sz="2400" spc="24" dirty="0">
                <a:solidFill>
                  <a:srgbClr val="303030"/>
                </a:solidFill>
                <a:latin typeface="Open Sauce Light"/>
              </a:rPr>
              <a:t>A beteget értéknek tekinti és komolyan veszi.</a:t>
            </a: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r>
              <a:rPr lang="en-US" sz="2400" spc="24" dirty="0">
                <a:solidFill>
                  <a:srgbClr val="303030"/>
                </a:solidFill>
                <a:latin typeface="Open Sauce Light"/>
              </a:rPr>
              <a:t>Átláthatóság a határok megállapításával és a fontos kérdések megvitatásával</a:t>
            </a: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0" y="-3837"/>
            <a:ext cx="18568780" cy="717970"/>
            <a:chOff x="0" y="0"/>
            <a:chExt cx="24758374" cy="957293"/>
          </a:xfrm>
        </p:grpSpPr>
        <p:grpSp>
          <p:nvGrpSpPr>
            <p:cNvPr id="13" name="Group 13"/>
            <p:cNvGrpSpPr/>
            <p:nvPr/>
          </p:nvGrpSpPr>
          <p:grpSpPr>
            <a:xfrm>
              <a:off x="12379187" y="5116"/>
              <a:ext cx="6189593" cy="952176"/>
              <a:chOff x="0" y="0"/>
              <a:chExt cx="1222636" cy="18808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6189593" cy="957293"/>
              <a:chOff x="0" y="0"/>
              <a:chExt cx="1222636" cy="18909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22636" cy="189095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9095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9095"/>
                    </a:lnTo>
                    <a:lnTo>
                      <a:pt x="0" y="189095"/>
                    </a:lnTo>
                    <a:close/>
                  </a:path>
                </a:pathLst>
              </a:custGeom>
              <a:solidFill>
                <a:srgbClr val="6CA09D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8568780" y="0"/>
              <a:ext cx="6189593" cy="952176"/>
              <a:chOff x="0" y="0"/>
              <a:chExt cx="1222636" cy="18808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10512779" y="8182104"/>
            <a:ext cx="7365295" cy="172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endParaRPr dirty="0"/>
          </a:p>
          <a:p>
            <a:pPr algn="r">
              <a:lnSpc>
                <a:spcPts val="4619"/>
              </a:lnSpc>
            </a:pPr>
            <a:r>
              <a:rPr lang="en-US" sz="3299" spc="197" dirty="0">
                <a:solidFill>
                  <a:srgbClr val="000000"/>
                </a:solidFill>
                <a:latin typeface="Oswald"/>
              </a:rPr>
              <a:t>Pszichiáterek nézőpontja</a:t>
            </a:r>
          </a:p>
          <a:p>
            <a:pPr algn="r">
              <a:lnSpc>
                <a:spcPts val="4619"/>
              </a:lnSpc>
            </a:pPr>
            <a:endParaRPr lang="en-US" sz="3299" spc="197" dirty="0">
              <a:solidFill>
                <a:srgbClr val="000000"/>
              </a:solidFill>
              <a:latin typeface="Oswa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0FF029-5774-1AAA-5D87-67D94C229271}"/>
              </a:ext>
            </a:extLst>
          </p:cNvPr>
          <p:cNvSpPr txBox="1"/>
          <p:nvPr/>
        </p:nvSpPr>
        <p:spPr>
          <a:xfrm>
            <a:off x="1080033" y="3937728"/>
            <a:ext cx="70407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"Sokkal jobban megy most a terápiás kapcsolat kialakítása, mert sokkal jobban törekszem arra, hogy személyről személyre kialakítsam azt. Azelőtt sokkal inkább "orvos-beteg" szintű és irányítóbb volt... ami rossz volt.".</a:t>
            </a:r>
          </a:p>
          <a:p>
            <a:r>
              <a:rPr lang="en-GB" sz="2400" dirty="0"/>
              <a:t>- B pszichiáter, Horvátország, 2. fókuszcsoport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959D86-9226-5F7B-2A0D-4332ACB8D540}"/>
              </a:ext>
            </a:extLst>
          </p:cNvPr>
          <p:cNvSpPr txBox="1"/>
          <p:nvPr/>
        </p:nvSpPr>
        <p:spPr>
          <a:xfrm>
            <a:off x="1080033" y="7281305"/>
            <a:ext cx="7040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"[Fontos], hogy komolyan vegyük a beteget, és értékesnek tekintsük őt.</a:t>
            </a:r>
          </a:p>
          <a:p>
            <a:r>
              <a:rPr lang="en-US" sz="2400" dirty="0"/>
              <a:t>- Pszichiáter 4, nő, 31 éves, Németország vidéki ország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66117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10296"/>
            <a:ext cx="9284390" cy="9826240"/>
          </a:xfrm>
          <a:prstGeom prst="rect">
            <a:avLst/>
          </a:prstGeom>
          <a:solidFill>
            <a:srgbClr val="6CA09D"/>
          </a:solidFill>
        </p:spPr>
      </p:sp>
      <p:sp>
        <p:nvSpPr>
          <p:cNvPr id="3" name="TextBox 3"/>
          <p:cNvSpPr txBox="1"/>
          <p:nvPr/>
        </p:nvSpPr>
        <p:spPr>
          <a:xfrm>
            <a:off x="1543049" y="3015595"/>
            <a:ext cx="6665614" cy="1995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Találkozók - a jó és a kevésbé jó találkozók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59158" y="1448800"/>
            <a:ext cx="6812115" cy="7352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spc="24" dirty="0">
                <a:solidFill>
                  <a:srgbClr val="303030"/>
                </a:solidFill>
                <a:latin typeface="Open Sauce Light"/>
              </a:rPr>
              <a:t>Általában akkor, amikor a beteg tünetei stabilak voltak - jobban tudta reflektálni és megérteni az esetleges nehézségeket.</a:t>
            </a:r>
          </a:p>
          <a:p>
            <a:pPr>
              <a:lnSpc>
                <a:spcPts val="3600"/>
              </a:lnSpc>
            </a:pPr>
            <a:endParaRPr lang="en-US" sz="28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r>
              <a:rPr lang="en-US" sz="2800" spc="24" dirty="0">
                <a:solidFill>
                  <a:srgbClr val="303030"/>
                </a:solidFill>
                <a:latin typeface="Open Sauce Light"/>
              </a:rPr>
              <a:t>Nehéz, ha a pszichiáter kevés volt az ideje, nem figyelt, és/vagy stresszes volt.</a:t>
            </a:r>
          </a:p>
          <a:p>
            <a:pPr>
              <a:lnSpc>
                <a:spcPts val="3600"/>
              </a:lnSpc>
            </a:pPr>
            <a:endParaRPr lang="en-US" sz="28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r>
              <a:rPr lang="en-US" sz="2800" spc="24" dirty="0">
                <a:solidFill>
                  <a:srgbClr val="303030"/>
                </a:solidFill>
                <a:latin typeface="Open Sauce Light"/>
              </a:rPr>
              <a:t>Néha nézeteltérések merültek fel, különösen a gyógyszerekkel kapcsolatban.</a:t>
            </a:r>
          </a:p>
          <a:p>
            <a:pPr>
              <a:lnSpc>
                <a:spcPts val="3600"/>
              </a:lnSpc>
            </a:pPr>
            <a:endParaRPr lang="en-US" sz="28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r>
              <a:rPr lang="en-US" sz="2800" spc="24" dirty="0">
                <a:solidFill>
                  <a:srgbClr val="303030"/>
                </a:solidFill>
                <a:latin typeface="Open Sauce Light"/>
              </a:rPr>
              <a:t>Még egy jó terápiás kapcsolat is megváltozhat, ha nem tartjuk fenn.</a:t>
            </a: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0" y="-3837"/>
            <a:ext cx="18568780" cy="717970"/>
            <a:chOff x="0" y="0"/>
            <a:chExt cx="24758374" cy="957293"/>
          </a:xfrm>
        </p:grpSpPr>
        <p:grpSp>
          <p:nvGrpSpPr>
            <p:cNvPr id="13" name="Group 13"/>
            <p:cNvGrpSpPr/>
            <p:nvPr/>
          </p:nvGrpSpPr>
          <p:grpSpPr>
            <a:xfrm>
              <a:off x="12379187" y="5116"/>
              <a:ext cx="6189593" cy="952176"/>
              <a:chOff x="0" y="0"/>
              <a:chExt cx="1222636" cy="18808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6189593" cy="957293"/>
              <a:chOff x="0" y="0"/>
              <a:chExt cx="1222636" cy="18909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22636" cy="189095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9095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9095"/>
                    </a:lnTo>
                    <a:lnTo>
                      <a:pt x="0" y="189095"/>
                    </a:lnTo>
                    <a:close/>
                  </a:path>
                </a:pathLst>
              </a:custGeom>
              <a:solidFill>
                <a:srgbClr val="6CA09D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8568780" y="0"/>
              <a:ext cx="6189593" cy="952176"/>
              <a:chOff x="0" y="0"/>
              <a:chExt cx="1222636" cy="18808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10512779" y="8182104"/>
            <a:ext cx="7365295" cy="172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endParaRPr dirty="0"/>
          </a:p>
          <a:p>
            <a:pPr algn="r">
              <a:lnSpc>
                <a:spcPts val="4619"/>
              </a:lnSpc>
            </a:pPr>
            <a:r>
              <a:rPr lang="en-US" sz="3299" spc="197" dirty="0">
                <a:solidFill>
                  <a:srgbClr val="000000"/>
                </a:solidFill>
                <a:latin typeface="Oswald"/>
              </a:rPr>
              <a:t>A pszichiáterek nézőpontja</a:t>
            </a:r>
          </a:p>
          <a:p>
            <a:pPr algn="r">
              <a:lnSpc>
                <a:spcPts val="4619"/>
              </a:lnSpc>
            </a:pPr>
            <a:endParaRPr lang="en-US" sz="3299" spc="197" dirty="0">
              <a:solidFill>
                <a:srgbClr val="000000"/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645000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10296"/>
            <a:ext cx="9284390" cy="2833004"/>
          </a:xfrm>
          <a:prstGeom prst="rect">
            <a:avLst/>
          </a:prstGeom>
          <a:solidFill>
            <a:srgbClr val="6CA09D"/>
          </a:solidFill>
        </p:spPr>
      </p:sp>
      <p:sp>
        <p:nvSpPr>
          <p:cNvPr id="3" name="TextBox 3"/>
          <p:cNvSpPr txBox="1"/>
          <p:nvPr/>
        </p:nvSpPr>
        <p:spPr>
          <a:xfrm>
            <a:off x="1543049" y="1559827"/>
            <a:ext cx="6665614" cy="1014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0"/>
              </a:lnSpc>
            </a:pPr>
            <a:r>
              <a:rPr lang="en-US" sz="6400" dirty="0">
                <a:solidFill>
                  <a:srgbClr val="F6F6F6"/>
                </a:solidFill>
                <a:latin typeface="Open Sauce Bold"/>
              </a:rPr>
              <a:t>Kezelési döntések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59158" y="1448800"/>
            <a:ext cx="6812115" cy="7352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r>
              <a:rPr lang="en-US" sz="2800" spc="24" dirty="0">
                <a:solidFill>
                  <a:srgbClr val="303030"/>
                </a:solidFill>
                <a:latin typeface="Open Sauce Light"/>
              </a:rPr>
              <a:t>Fontos, hogy ezt a folyamatot a beteg és a pszichiáter megosszák egymással.</a:t>
            </a:r>
          </a:p>
          <a:p>
            <a:pPr>
              <a:lnSpc>
                <a:spcPts val="3600"/>
              </a:lnSpc>
            </a:pPr>
            <a:endParaRPr lang="en-US" sz="28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r>
              <a:rPr lang="en-US" sz="2800" spc="24" dirty="0">
                <a:solidFill>
                  <a:srgbClr val="303030"/>
                </a:solidFill>
                <a:latin typeface="Open Sauce Light"/>
              </a:rPr>
              <a:t>Gyakori volt az a forgatókönyv, amikor a pszichiáter javasolt egy kezelést, és ezt megvitatták a beteggel - majd közösen döntöttek.</a:t>
            </a:r>
          </a:p>
          <a:p>
            <a:pPr>
              <a:lnSpc>
                <a:spcPts val="3600"/>
              </a:lnSpc>
            </a:pPr>
            <a:endParaRPr lang="en-US" sz="28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r>
              <a:rPr lang="en-US" sz="2800" spc="24" dirty="0">
                <a:solidFill>
                  <a:srgbClr val="303030"/>
                </a:solidFill>
                <a:latin typeface="Open Sauce Light"/>
              </a:rPr>
              <a:t>Ez segít a gyógyszeres kezelés jobb betartásának biztosításában</a:t>
            </a: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0" y="-3837"/>
            <a:ext cx="18568780" cy="717970"/>
            <a:chOff x="0" y="0"/>
            <a:chExt cx="24758374" cy="957293"/>
          </a:xfrm>
        </p:grpSpPr>
        <p:grpSp>
          <p:nvGrpSpPr>
            <p:cNvPr id="13" name="Group 13"/>
            <p:cNvGrpSpPr/>
            <p:nvPr/>
          </p:nvGrpSpPr>
          <p:grpSpPr>
            <a:xfrm>
              <a:off x="12379187" y="5116"/>
              <a:ext cx="6189593" cy="952176"/>
              <a:chOff x="0" y="0"/>
              <a:chExt cx="1222636" cy="18808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6189593" cy="957293"/>
              <a:chOff x="0" y="0"/>
              <a:chExt cx="1222636" cy="18909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22636" cy="189095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9095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9095"/>
                    </a:lnTo>
                    <a:lnTo>
                      <a:pt x="0" y="189095"/>
                    </a:lnTo>
                    <a:close/>
                  </a:path>
                </a:pathLst>
              </a:custGeom>
              <a:solidFill>
                <a:srgbClr val="6CA09D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8568780" y="0"/>
              <a:ext cx="6189593" cy="952176"/>
              <a:chOff x="0" y="0"/>
              <a:chExt cx="1222636" cy="18808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10512779" y="8182104"/>
            <a:ext cx="7365295" cy="172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endParaRPr dirty="0"/>
          </a:p>
          <a:p>
            <a:pPr algn="r">
              <a:lnSpc>
                <a:spcPts val="4619"/>
              </a:lnSpc>
            </a:pPr>
            <a:r>
              <a:rPr lang="en-US" sz="3299" spc="197" dirty="0">
                <a:solidFill>
                  <a:srgbClr val="000000"/>
                </a:solidFill>
                <a:latin typeface="Oswald"/>
              </a:rPr>
              <a:t>A pszichiáterek nézőpontja</a:t>
            </a:r>
          </a:p>
          <a:p>
            <a:pPr algn="r">
              <a:lnSpc>
                <a:spcPts val="4619"/>
              </a:lnSpc>
            </a:pPr>
            <a:endParaRPr lang="en-US" sz="3299" spc="197" dirty="0">
              <a:solidFill>
                <a:srgbClr val="000000"/>
              </a:solidFill>
              <a:latin typeface="Oswa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573098-C34B-5792-E5CE-48E0038D00EB}"/>
              </a:ext>
            </a:extLst>
          </p:cNvPr>
          <p:cNvSpPr txBox="1"/>
          <p:nvPr/>
        </p:nvSpPr>
        <p:spPr>
          <a:xfrm>
            <a:off x="564667" y="4785680"/>
            <a:ext cx="87197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"A pszichiáter javasolta a gyógyszeres kezelést, és megemlítette a pszichoterápiás lehetőséget is; egyetértésben tudtunk dönteni arról, hogy a gyógyszeres kezelés mellett terápiás kezelést is szeretnék-e igénybe venni. </a:t>
            </a:r>
            <a:r>
              <a:rPr lang="en-US" sz="2400" dirty="0"/>
              <a:t>- 5. páciens, férfi, 42 éves, Magyarország, városi lakos.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48825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10296"/>
            <a:ext cx="9284390" cy="9826240"/>
          </a:xfrm>
          <a:prstGeom prst="rect">
            <a:avLst/>
          </a:prstGeom>
          <a:solidFill>
            <a:srgbClr val="6CA09D"/>
          </a:solidFill>
        </p:spPr>
      </p:sp>
      <p:sp>
        <p:nvSpPr>
          <p:cNvPr id="3" name="TextBox 3"/>
          <p:cNvSpPr txBox="1"/>
          <p:nvPr/>
        </p:nvSpPr>
        <p:spPr>
          <a:xfrm>
            <a:off x="1543049" y="2466970"/>
            <a:ext cx="6665614" cy="1995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Találkozók az informális gondozókkal/családokkal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59158" y="1448800"/>
            <a:ext cx="6812115" cy="7352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endParaRPr lang="en-US" sz="28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r>
              <a:rPr lang="en-US" sz="2800" spc="24" dirty="0">
                <a:solidFill>
                  <a:srgbClr val="303030"/>
                </a:solidFill>
                <a:latin typeface="Open Sauce Light"/>
              </a:rPr>
              <a:t>Számos pszichiáter kiemelte a családok/az informális gondozók bevonásának fontosságát a beteg kezelésébe és gondozásába.</a:t>
            </a:r>
          </a:p>
          <a:p>
            <a:pPr>
              <a:lnSpc>
                <a:spcPts val="3600"/>
              </a:lnSpc>
            </a:pPr>
            <a:endParaRPr lang="en-US" sz="28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r>
              <a:rPr lang="en-US" sz="2800" spc="24" dirty="0">
                <a:solidFill>
                  <a:srgbClr val="303030"/>
                </a:solidFill>
                <a:latin typeface="Open Sauce Light"/>
              </a:rPr>
              <a:t>A pszichiáterek csak a beteg beleegyezésével beszéltek a családdal és az informális gondozókkal. </a:t>
            </a:r>
          </a:p>
          <a:p>
            <a:pPr>
              <a:lnSpc>
                <a:spcPts val="3600"/>
              </a:lnSpc>
            </a:pPr>
            <a:endParaRPr lang="en-US" sz="28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r>
              <a:rPr lang="en-US" sz="2800" spc="24" dirty="0">
                <a:solidFill>
                  <a:srgbClr val="303030"/>
                </a:solidFill>
                <a:latin typeface="Open Sauce Light"/>
              </a:rPr>
              <a:t>A család tudatosságának javítása a beteg állapotával kapcsolatban, tanácsadás és támogatás nyújtása számukra.</a:t>
            </a: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303030"/>
              </a:solidFill>
              <a:latin typeface="Open Sauce Ligh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0" y="-3837"/>
            <a:ext cx="18568780" cy="717970"/>
            <a:chOff x="0" y="0"/>
            <a:chExt cx="24758374" cy="957293"/>
          </a:xfrm>
        </p:grpSpPr>
        <p:grpSp>
          <p:nvGrpSpPr>
            <p:cNvPr id="13" name="Group 13"/>
            <p:cNvGrpSpPr/>
            <p:nvPr/>
          </p:nvGrpSpPr>
          <p:grpSpPr>
            <a:xfrm>
              <a:off x="12379187" y="5116"/>
              <a:ext cx="6189593" cy="952176"/>
              <a:chOff x="0" y="0"/>
              <a:chExt cx="1222636" cy="18808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6189593" cy="957293"/>
              <a:chOff x="0" y="0"/>
              <a:chExt cx="1222636" cy="18909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22636" cy="189095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9095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9095"/>
                    </a:lnTo>
                    <a:lnTo>
                      <a:pt x="0" y="189095"/>
                    </a:lnTo>
                    <a:close/>
                  </a:path>
                </a:pathLst>
              </a:custGeom>
              <a:solidFill>
                <a:srgbClr val="6CA09D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8568780" y="0"/>
              <a:ext cx="6189593" cy="952176"/>
              <a:chOff x="0" y="0"/>
              <a:chExt cx="1222636" cy="18808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10512779" y="8182104"/>
            <a:ext cx="7365295" cy="172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endParaRPr dirty="0"/>
          </a:p>
          <a:p>
            <a:pPr algn="r">
              <a:lnSpc>
                <a:spcPts val="4619"/>
              </a:lnSpc>
            </a:pPr>
            <a:r>
              <a:rPr lang="en-US" sz="3299" spc="197" dirty="0">
                <a:solidFill>
                  <a:srgbClr val="000000"/>
                </a:solidFill>
                <a:latin typeface="Oswald"/>
              </a:rPr>
              <a:t>Pszichiáterek nézőpontja</a:t>
            </a:r>
          </a:p>
          <a:p>
            <a:pPr algn="r">
              <a:lnSpc>
                <a:spcPts val="4619"/>
              </a:lnSpc>
            </a:pPr>
            <a:endParaRPr lang="en-US" sz="3299" spc="197" dirty="0">
              <a:solidFill>
                <a:srgbClr val="000000"/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981829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730" b="673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714133"/>
            <a:ext cx="18288000" cy="9572868"/>
          </a:xfrm>
          <a:prstGeom prst="rect">
            <a:avLst/>
          </a:prstGeom>
          <a:solidFill>
            <a:srgbClr val="303030">
              <a:alpha val="14902"/>
            </a:srgb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TextBox 5"/>
          <p:cNvSpPr txBox="1"/>
          <p:nvPr/>
        </p:nvSpPr>
        <p:spPr>
          <a:xfrm>
            <a:off x="1028700" y="1203321"/>
            <a:ext cx="5531341" cy="930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Következtetések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-3837"/>
            <a:ext cx="18568780" cy="717970"/>
            <a:chOff x="0" y="0"/>
            <a:chExt cx="24758374" cy="957293"/>
          </a:xfrm>
        </p:grpSpPr>
        <p:grpSp>
          <p:nvGrpSpPr>
            <p:cNvPr id="9" name="Group 9"/>
            <p:cNvGrpSpPr/>
            <p:nvPr/>
          </p:nvGrpSpPr>
          <p:grpSpPr>
            <a:xfrm>
              <a:off x="12379187" y="5116"/>
              <a:ext cx="6189593" cy="952176"/>
              <a:chOff x="0" y="0"/>
              <a:chExt cx="1222636" cy="18808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6189593" cy="957293"/>
              <a:chOff x="0" y="0"/>
              <a:chExt cx="1222636" cy="18909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222636" cy="189095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9095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9095"/>
                    </a:lnTo>
                    <a:lnTo>
                      <a:pt x="0" y="189095"/>
                    </a:lnTo>
                    <a:close/>
                  </a:path>
                </a:pathLst>
              </a:custGeom>
              <a:solidFill>
                <a:srgbClr val="6CA09D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8568780" y="0"/>
              <a:ext cx="6189593" cy="952176"/>
              <a:chOff x="0" y="0"/>
              <a:chExt cx="1222636" cy="18808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21" name="TextBox 21"/>
          <p:cNvSpPr txBox="1"/>
          <p:nvPr/>
        </p:nvSpPr>
        <p:spPr>
          <a:xfrm>
            <a:off x="10512779" y="8182104"/>
            <a:ext cx="7365295" cy="172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endParaRPr/>
          </a:p>
          <a:p>
            <a:pPr algn="r">
              <a:lnSpc>
                <a:spcPts val="4619"/>
              </a:lnSpc>
            </a:pPr>
            <a:r>
              <a:rPr lang="en-US" sz="3299" spc="197">
                <a:solidFill>
                  <a:srgbClr val="FFFFFF"/>
                </a:solidFill>
                <a:latin typeface="Oswald"/>
              </a:rPr>
              <a:t>A betegek hangja a mentális egészségügyben</a:t>
            </a:r>
          </a:p>
          <a:p>
            <a:pPr algn="r">
              <a:lnSpc>
                <a:spcPts val="4619"/>
              </a:lnSpc>
            </a:pPr>
            <a:endParaRPr lang="en-US" sz="3299" spc="197">
              <a:solidFill>
                <a:srgbClr val="FFFFFF"/>
              </a:solidFill>
              <a:latin typeface="Oswal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AF5DEB-FE2D-6A9D-7102-3983443F3F42}"/>
              </a:ext>
            </a:extLst>
          </p:cNvPr>
          <p:cNvSpPr txBox="1"/>
          <p:nvPr/>
        </p:nvSpPr>
        <p:spPr>
          <a:xfrm>
            <a:off x="2209800" y="2781300"/>
            <a:ext cx="91440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A terápiás kapcsolatok általában nagyon pozitívak voltak</a:t>
            </a:r>
          </a:p>
          <a:p>
            <a:endParaRPr lang="en-GB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Ezek akkor valósulnak meg, ha a kapcsolat jól megalapozott</a:t>
            </a:r>
          </a:p>
          <a:p>
            <a:endParaRPr lang="en-GB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A betegek, pszichiáterek és informális gondozók beszámolói azt mutatják, hogyan alakultak ki olyan megközelítések, amelyek a betegeket és a családokat bevonják/bevonják a kezelésről és a gondozásról szóló megbeszélésekbe. </a:t>
            </a:r>
          </a:p>
          <a:p>
            <a:endParaRPr lang="en-GB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Még sok olyan fejlemény van, amelynek normává kell válnia - a skizofréniával diagnosztizált betegek számára több pszichoterápiás és felépülés-központú megközelítést kell alkalmazni.</a:t>
            </a:r>
          </a:p>
          <a:p>
            <a:endParaRPr lang="en-GB" sz="2800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A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13409"/>
          <a:stretch/>
        </p:blipFill>
        <p:spPr>
          <a:xfrm>
            <a:off x="0" y="718992"/>
            <a:ext cx="18288000" cy="10825308"/>
          </a:xfrm>
          <a:prstGeom prst="rect">
            <a:avLst/>
          </a:prstGeom>
        </p:spPr>
      </p:pic>
      <p:sp>
        <p:nvSpPr>
          <p:cNvPr id="3" name="AutoShape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64126"/>
            <a:ext cx="18288000" cy="10880174"/>
          </a:xfrm>
          <a:prstGeom prst="rect">
            <a:avLst/>
          </a:prstGeom>
          <a:solidFill>
            <a:srgbClr val="303030">
              <a:alpha val="21000"/>
            </a:srgbClr>
          </a:solidFill>
        </p:spPr>
      </p:sp>
      <p:pic>
        <p:nvPicPr>
          <p:cNvPr id="4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2311" y="1552138"/>
            <a:ext cx="2002548" cy="200254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69843" y="3867016"/>
            <a:ext cx="14548314" cy="82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Köszönjük, hogy meghallgattak</a:t>
            </a:r>
          </a:p>
        </p:txBody>
      </p: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1117" y="1561663"/>
            <a:ext cx="3833568" cy="2535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5"/>
              </a:lnSpc>
            </a:pPr>
            <a:r>
              <a:rPr lang="en-US" sz="2599" spc="259" dirty="0">
                <a:solidFill>
                  <a:srgbClr val="F6F6F6"/>
                </a:solidFill>
                <a:latin typeface="Oswald"/>
              </a:rPr>
              <a:t>A MENTÁLIS BETEGSÉGEKET TÁMOGATÓ HÁLÓZATOK GLOBÁLIS SZÖVETSÉGE - EURÓPA (GAMIAN-EUROPE)</a:t>
            </a:r>
          </a:p>
          <a:p>
            <a:pPr>
              <a:lnSpc>
                <a:spcPts val="2935"/>
              </a:lnSpc>
            </a:pPr>
            <a:endParaRPr lang="en-US" sz="2599" spc="259" dirty="0">
              <a:solidFill>
                <a:srgbClr val="F6F6F6"/>
              </a:solidFill>
              <a:latin typeface="Oswald"/>
            </a:endParaRPr>
          </a:p>
          <a:p>
            <a:pPr>
              <a:lnSpc>
                <a:spcPts val="2372"/>
              </a:lnSpc>
            </a:pPr>
            <a:endParaRPr lang="en-US" sz="2599" spc="259" dirty="0">
              <a:solidFill>
                <a:srgbClr val="F6F6F6"/>
              </a:solidFill>
              <a:latin typeface="Oswald"/>
            </a:endParaRPr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512779" y="8361997"/>
            <a:ext cx="7365295" cy="172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endParaRPr dirty="0"/>
          </a:p>
          <a:p>
            <a:pPr algn="r">
              <a:lnSpc>
                <a:spcPts val="4619"/>
              </a:lnSpc>
            </a:pPr>
            <a:r>
              <a:rPr lang="en-US" sz="3299" spc="197" dirty="0">
                <a:solidFill>
                  <a:srgbClr val="F6F6F6"/>
                </a:solidFill>
                <a:latin typeface="Oswald"/>
              </a:rPr>
              <a:t>A betegek hangja a mentális egészségügyben</a:t>
            </a:r>
          </a:p>
          <a:p>
            <a:pPr algn="r">
              <a:lnSpc>
                <a:spcPts val="4619"/>
              </a:lnSpc>
            </a:pPr>
            <a:endParaRPr lang="en-US" sz="3299" spc="197" dirty="0">
              <a:solidFill>
                <a:srgbClr val="F6F6F6"/>
              </a:solidFill>
              <a:latin typeface="Oswald"/>
            </a:endParaRPr>
          </a:p>
        </p:txBody>
      </p: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>
            <a:off x="0" y="-3837"/>
            <a:ext cx="18288000" cy="722829"/>
            <a:chOff x="0" y="0"/>
            <a:chExt cx="24758374" cy="963772"/>
          </a:xfrm>
        </p:grpSpPr>
        <p:grpSp>
          <p:nvGrpSpPr>
            <p:cNvPr id="9" name="Group 9"/>
            <p:cNvGrpSpPr>
              <a:grpSpLocks noGrp="1" noUngrp="1" noRot="1" noMove="1" noResize="1"/>
            </p:cNvGrpSpPr>
            <p:nvPr/>
          </p:nvGrpSpPr>
          <p:grpSpPr>
            <a:xfrm>
              <a:off x="12379187" y="5116"/>
              <a:ext cx="6189593" cy="952176"/>
              <a:chOff x="0" y="0"/>
              <a:chExt cx="1222636" cy="188084"/>
            </a:xfrm>
          </p:grpSpPr>
          <p:sp>
            <p:nvSpPr>
              <p:cNvPr id="10" name="Freeform 10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11" name="TextBox 11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>
              <a:grpSpLocks noGrp="1" noUngrp="1" noRot="1" noMove="1" noResize="1"/>
            </p:cNvGrpSpPr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13" name="Freeform 13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14" name="TextBox 14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6189593" cy="963772"/>
              <a:chOff x="0" y="0"/>
              <a:chExt cx="1222636" cy="190375"/>
            </a:xfrm>
          </p:grpSpPr>
          <p:sp>
            <p:nvSpPr>
              <p:cNvPr id="16" name="Freeform 16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90375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90375"/>
                    </a:lnTo>
                    <a:lnTo>
                      <a:pt x="0" y="190375"/>
                    </a:lnTo>
                    <a:close/>
                  </a:path>
                </a:pathLst>
              </a:custGeom>
              <a:solidFill>
                <a:srgbClr val="6CA09D"/>
              </a:solidFill>
            </p:spPr>
          </p:sp>
          <p:sp>
            <p:nvSpPr>
              <p:cNvPr id="17" name="TextBox 17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>
              <a:grpSpLocks noGrp="1" noUngrp="1" noRot="1" noMove="1" noResize="1"/>
            </p:cNvGrpSpPr>
            <p:nvPr/>
          </p:nvGrpSpPr>
          <p:grpSpPr>
            <a:xfrm>
              <a:off x="18568780" y="0"/>
              <a:ext cx="6189593" cy="952176"/>
              <a:chOff x="0" y="0"/>
              <a:chExt cx="1222636" cy="188084"/>
            </a:xfrm>
          </p:grpSpPr>
          <p:sp>
            <p:nvSpPr>
              <p:cNvPr id="19" name="Freeform 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20" name="TextBox 20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059" y="80501"/>
              <a:ext cx="4526437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en-US" sz="3299" spc="197">
                  <a:solidFill>
                    <a:srgbClr val="F6F6F6"/>
                  </a:solidFill>
                  <a:latin typeface="Oswald"/>
                </a:rPr>
                <a:t>A betegek hangja</a:t>
              </a:r>
            </a:p>
          </p:txBody>
        </p:sp>
        <p:sp>
          <p:nvSpPr>
            <p:cNvPr id="22" name="TextBox 2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10765" y="83059"/>
              <a:ext cx="4526437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en-US" sz="3299" spc="197">
                  <a:solidFill>
                    <a:srgbClr val="F6F6F6"/>
                  </a:solidFill>
                  <a:latin typeface="Oswald"/>
                </a:rPr>
                <a:t>GAMIAN projektek</a:t>
              </a:r>
            </a:p>
          </p:txBody>
        </p:sp>
        <p:sp>
          <p:nvSpPr>
            <p:cNvPr id="23" name="TextBox 2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76362" y="77943"/>
              <a:ext cx="4526437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en-US" sz="3299" spc="197">
                  <a:solidFill>
                    <a:srgbClr val="F6F6F6"/>
                  </a:solidFill>
                  <a:latin typeface="Oswald"/>
                </a:rPr>
                <a:t>EU-politika</a:t>
              </a:r>
            </a:p>
          </p:txBody>
        </p:sp>
        <p:sp>
          <p:nvSpPr>
            <p:cNvPr id="24" name="TextBox 2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927235" y="80501"/>
              <a:ext cx="4526437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en-US" sz="3299" spc="197">
                  <a:solidFill>
                    <a:srgbClr val="F6F6F6"/>
                  </a:solidFill>
                  <a:latin typeface="Oswald"/>
                </a:rPr>
                <a:t>EU-kutatás</a:t>
              </a:r>
            </a:p>
          </p:txBody>
        </p:sp>
      </p:grpSp>
      <p:sp>
        <p:nvSpPr>
          <p:cNvPr id="26" name="TextBox 30">
            <a:extLst>
              <a:ext uri="{FF2B5EF4-FFF2-40B4-BE49-F238E27FC236}">
                <a16:creationId xmlns:a16="http://schemas.microsoft.com/office/drawing/2014/main" id="{0715C4EF-F061-0325-03D9-6E207C32CC59}"/>
              </a:ext>
            </a:extLst>
          </p:cNvPr>
          <p:cNvSpPr txBox="1"/>
          <p:nvPr/>
        </p:nvSpPr>
        <p:spPr>
          <a:xfrm>
            <a:off x="4315430" y="6367031"/>
            <a:ext cx="14229139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spc="24" dirty="0">
                <a:solidFill>
                  <a:schemeClr val="bg1">
                    <a:lumMod val="95000"/>
                  </a:schemeClr>
                </a:solidFill>
                <a:latin typeface="Open Sauce Light"/>
              </a:rPr>
              <a:t>Chiara Samele e-mail: informedthinking@gmail.com</a:t>
            </a:r>
          </a:p>
        </p:txBody>
      </p:sp>
    </p:spTree>
    <p:extLst>
      <p:ext uri="{BB962C8B-B14F-4D97-AF65-F5344CB8AC3E}">
        <p14:creationId xmlns:p14="http://schemas.microsoft.com/office/powerpoint/2010/main" val="3090403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t="19890" r="1" b="32905"/>
          <a:stretch/>
        </p:blipFill>
        <p:spPr>
          <a:xfrm>
            <a:off x="-58391" y="5309951"/>
            <a:ext cx="18346392" cy="5929549"/>
          </a:xfrm>
          <a:prstGeom prst="rect">
            <a:avLst/>
          </a:prstGeom>
        </p:spPr>
      </p:pic>
      <p:sp>
        <p:nvSpPr>
          <p:cNvPr id="3" name="AutoShape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8391" y="5295900"/>
            <a:ext cx="18346392" cy="5875935"/>
          </a:xfrm>
          <a:prstGeom prst="rect">
            <a:avLst/>
          </a:prstGeom>
          <a:solidFill>
            <a:srgbClr val="303030">
              <a:alpha val="11000"/>
            </a:srgbClr>
          </a:solidFill>
        </p:spPr>
        <p:txBody>
          <a:bodyPr/>
          <a:lstStyle/>
          <a:p>
            <a:endParaRPr lang="x-none" dirty="0"/>
          </a:p>
        </p:txBody>
      </p:sp>
      <p:sp>
        <p:nvSpPr>
          <p:cNvPr id="4" name="AutoShape 4"/>
          <p:cNvSpPr/>
          <p:nvPr/>
        </p:nvSpPr>
        <p:spPr>
          <a:xfrm>
            <a:off x="0" y="743559"/>
            <a:ext cx="18288000" cy="10515844"/>
          </a:xfrm>
          <a:prstGeom prst="rect">
            <a:avLst/>
          </a:prstGeom>
          <a:solidFill>
            <a:srgbClr val="6CA09D">
              <a:alpha val="75686"/>
            </a:srgbClr>
          </a:solidFill>
        </p:spPr>
      </p:sp>
      <p:grpSp>
        <p:nvGrpSpPr>
          <p:cNvPr id="5" name="Group 5"/>
          <p:cNvGrpSpPr/>
          <p:nvPr/>
        </p:nvGrpSpPr>
        <p:grpSpPr>
          <a:xfrm>
            <a:off x="4642196" y="-3837"/>
            <a:ext cx="13704196" cy="714132"/>
            <a:chOff x="0" y="0"/>
            <a:chExt cx="18568780" cy="95729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5116"/>
              <a:ext cx="6189593" cy="952176"/>
              <a:chOff x="0" y="0"/>
              <a:chExt cx="1222636" cy="18808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2379187" y="0"/>
              <a:ext cx="6189593" cy="952176"/>
              <a:chOff x="0" y="0"/>
              <a:chExt cx="1222636" cy="18808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>
            <a:grpSpLocks noGrp="1" noUngrp="1" noRot="1" noMove="1" noResize="1"/>
          </p:cNvGrpSpPr>
          <p:nvPr/>
        </p:nvGrpSpPr>
        <p:grpSpPr>
          <a:xfrm>
            <a:off x="-1" y="-3837"/>
            <a:ext cx="18346391" cy="727494"/>
            <a:chOff x="0" y="0"/>
            <a:chExt cx="24758374" cy="957293"/>
          </a:xfrm>
        </p:grpSpPr>
        <p:grpSp>
          <p:nvGrpSpPr>
            <p:cNvPr id="16" name="Group 16"/>
            <p:cNvGrpSpPr>
              <a:grpSpLocks noGrp="1" noUngrp="1" noRot="1" noMove="1" noResize="1"/>
            </p:cNvGrpSpPr>
            <p:nvPr/>
          </p:nvGrpSpPr>
          <p:grpSpPr>
            <a:xfrm>
              <a:off x="12379187" y="5116"/>
              <a:ext cx="6189593" cy="952176"/>
              <a:chOff x="0" y="0"/>
              <a:chExt cx="1222636" cy="188084"/>
            </a:xfrm>
          </p:grpSpPr>
          <p:sp>
            <p:nvSpPr>
              <p:cNvPr id="17" name="Freeform 17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18" name="TextBox 18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>
              <a:grpSpLocks noGrp="1" noUngrp="1" noRot="1" noMove="1" noResize="1"/>
            </p:cNvGrpSpPr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20" name="Freeform 20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21" name="TextBox 21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6189593" cy="957293"/>
              <a:chOff x="0" y="0"/>
              <a:chExt cx="1222636" cy="189095"/>
            </a:xfrm>
          </p:grpSpPr>
          <p:sp>
            <p:nvSpPr>
              <p:cNvPr id="23" name="Freeform 23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9095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9095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9095"/>
                    </a:lnTo>
                    <a:lnTo>
                      <a:pt x="0" y="189095"/>
                    </a:lnTo>
                    <a:close/>
                  </a:path>
                </a:pathLst>
              </a:custGeom>
              <a:solidFill>
                <a:srgbClr val="6CA09D"/>
              </a:solidFill>
            </p:spPr>
          </p:sp>
          <p:sp>
            <p:nvSpPr>
              <p:cNvPr id="24" name="TextBox 24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>
              <a:grpSpLocks noGrp="1" noUngrp="1" noRot="1" noMove="1" noResize="1"/>
            </p:cNvGrpSpPr>
            <p:nvPr/>
          </p:nvGrpSpPr>
          <p:grpSpPr>
            <a:xfrm>
              <a:off x="18568780" y="0"/>
              <a:ext cx="6189593" cy="952176"/>
              <a:chOff x="0" y="0"/>
              <a:chExt cx="1222636" cy="188084"/>
            </a:xfrm>
          </p:grpSpPr>
          <p:sp>
            <p:nvSpPr>
              <p:cNvPr id="26" name="Freeform 26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27" name="TextBox 27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28" name="TextBox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512779" y="8182104"/>
            <a:ext cx="7365295" cy="113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endParaRPr dirty="0"/>
          </a:p>
          <a:p>
            <a:pPr algn="r">
              <a:lnSpc>
                <a:spcPts val="4619"/>
              </a:lnSpc>
            </a:pPr>
            <a:endParaRPr lang="en-US" sz="3299" spc="197" dirty="0">
              <a:solidFill>
                <a:srgbClr val="F6F6F6"/>
              </a:solidFill>
              <a:latin typeface="Oswa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212037" y="2297572"/>
            <a:ext cx="8072531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0" lvl="1">
              <a:lnSpc>
                <a:spcPts val="360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Olaszország - Campania LV Egyetem, Nápoly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Prof. Dr. S. </a:t>
            </a:r>
            <a:r>
              <a:rPr lang="en-US" sz="3200" spc="24" dirty="0" err="1">
                <a:solidFill>
                  <a:srgbClr val="F6F6F6"/>
                </a:solidFill>
                <a:latin typeface="Open Sauce Light"/>
              </a:rPr>
              <a:t>Galderisi</a:t>
            </a:r>
            <a:endParaRPr lang="en-US" sz="3200" spc="24" dirty="0">
              <a:solidFill>
                <a:srgbClr val="F6F6F6"/>
              </a:solidFill>
              <a:latin typeface="Open Sauce Light"/>
            </a:endParaRP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Dr. P. Saviano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42140" y="1177187"/>
            <a:ext cx="6305932" cy="990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2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Köszönetnyilvánítás</a:t>
            </a:r>
            <a:r>
              <a:rPr lang="en-US" sz="6400" dirty="0">
                <a:solidFill>
                  <a:srgbClr val="F6F6F6"/>
                </a:solidFill>
                <a:latin typeface="Oswald"/>
              </a:rPr>
              <a:t> </a:t>
            </a:r>
          </a:p>
        </p:txBody>
      </p:sp>
      <p:sp>
        <p:nvSpPr>
          <p:cNvPr id="34" name="TextBox 31">
            <a:extLst>
              <a:ext uri="{FF2B5EF4-FFF2-40B4-BE49-F238E27FC236}">
                <a16:creationId xmlns:a16="http://schemas.microsoft.com/office/drawing/2014/main" id="{D1788E7A-91E0-31B3-0B69-7F541ECCA3A5}"/>
              </a:ext>
            </a:extLst>
          </p:cNvPr>
          <p:cNvSpPr txBox="1"/>
          <p:nvPr/>
        </p:nvSpPr>
        <p:spPr>
          <a:xfrm>
            <a:off x="461261" y="2247900"/>
            <a:ext cx="807253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0" lvl="1">
              <a:lnSpc>
                <a:spcPts val="360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Németország - Müncheni Egyetem, München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Prof. Dr. </a:t>
            </a:r>
            <a:r>
              <a:rPr lang="en-US" sz="3200" spc="24" dirty="0" err="1">
                <a:solidFill>
                  <a:srgbClr val="F6F6F6"/>
                </a:solidFill>
                <a:latin typeface="Open Sauce Light"/>
              </a:rPr>
              <a:t>Falkai </a:t>
            </a: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P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Dr. E. Wagner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Dr. M. Campana</a:t>
            </a:r>
          </a:p>
        </p:txBody>
      </p:sp>
      <p:sp>
        <p:nvSpPr>
          <p:cNvPr id="35" name="TextBox 31">
            <a:extLst>
              <a:ext uri="{FF2B5EF4-FFF2-40B4-BE49-F238E27FC236}">
                <a16:creationId xmlns:a16="http://schemas.microsoft.com/office/drawing/2014/main" id="{E5112219-7508-6434-1E03-C75AEC123983}"/>
              </a:ext>
            </a:extLst>
          </p:cNvPr>
          <p:cNvSpPr txBox="1"/>
          <p:nvPr/>
        </p:nvSpPr>
        <p:spPr>
          <a:xfrm>
            <a:off x="387181" y="4574086"/>
            <a:ext cx="8072531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0" lvl="1">
              <a:lnSpc>
                <a:spcPts val="360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Magyarország - </a:t>
            </a:r>
            <a:r>
              <a:rPr lang="en-US" sz="4000" spc="-240" dirty="0" err="1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Pécsi</a:t>
            </a: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Tudományegyetem és Semmelweis </a:t>
            </a:r>
            <a:r>
              <a:rPr lang="en-US" sz="4000" spc="-240" dirty="0" err="1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Egyetem</a:t>
            </a: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, Budapest 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Prof. T. </a:t>
            </a:r>
            <a:r>
              <a:rPr lang="en-US" sz="3200" spc="24" dirty="0" err="1">
                <a:solidFill>
                  <a:srgbClr val="F6F6F6"/>
                </a:solidFill>
                <a:latin typeface="Open Sauce Light"/>
              </a:rPr>
              <a:t>Tényi </a:t>
            </a: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T.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Dr. I. Bitter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Dr. L. Simon</a:t>
            </a:r>
          </a:p>
        </p:txBody>
      </p:sp>
      <p:sp>
        <p:nvSpPr>
          <p:cNvPr id="36" name="TextBox 31">
            <a:extLst>
              <a:ext uri="{FF2B5EF4-FFF2-40B4-BE49-F238E27FC236}">
                <a16:creationId xmlns:a16="http://schemas.microsoft.com/office/drawing/2014/main" id="{D8D9B75A-190C-9BC0-CBB3-74E103972622}"/>
              </a:ext>
            </a:extLst>
          </p:cNvPr>
          <p:cNvSpPr txBox="1"/>
          <p:nvPr/>
        </p:nvSpPr>
        <p:spPr>
          <a:xfrm>
            <a:off x="9186637" y="3943059"/>
            <a:ext cx="807253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0" lvl="1">
              <a:lnSpc>
                <a:spcPts val="360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Lengyelország - </a:t>
            </a:r>
            <a:r>
              <a:rPr lang="en-US" sz="4000" spc="-240" dirty="0" err="1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Mazowieckie</a:t>
            </a: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r>
              <a:rPr lang="en-US" sz="4000" spc="-240" dirty="0" err="1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Specjalistyczne</a:t>
            </a: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Centrum, Varsó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Prof. Dr. A </a:t>
            </a:r>
            <a:r>
              <a:rPr lang="en-US" sz="3200" spc="24" dirty="0" err="1">
                <a:solidFill>
                  <a:srgbClr val="F6F6F6"/>
                </a:solidFill>
                <a:latin typeface="Open Sauce Light"/>
              </a:rPr>
              <a:t>Szulc</a:t>
            </a:r>
            <a:endParaRPr lang="en-US" sz="3200" spc="24" dirty="0">
              <a:solidFill>
                <a:srgbClr val="F6F6F6"/>
              </a:solidFill>
              <a:latin typeface="Open Sauce Light"/>
            </a:endParaRP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Prof. N. </a:t>
            </a:r>
            <a:r>
              <a:rPr lang="en-US" sz="3200" spc="24" dirty="0" err="1">
                <a:solidFill>
                  <a:srgbClr val="F6F6F6"/>
                </a:solidFill>
                <a:latin typeface="Open Sauce Light"/>
              </a:rPr>
              <a:t>Waszkiewicz</a:t>
            </a:r>
            <a:endParaRPr lang="en-US" sz="3200" spc="24" dirty="0">
              <a:solidFill>
                <a:srgbClr val="F6F6F6"/>
              </a:solidFill>
              <a:latin typeface="Open Sauce Light"/>
            </a:endParaRPr>
          </a:p>
        </p:txBody>
      </p:sp>
      <p:sp>
        <p:nvSpPr>
          <p:cNvPr id="37" name="TextBox 31">
            <a:extLst>
              <a:ext uri="{FF2B5EF4-FFF2-40B4-BE49-F238E27FC236}">
                <a16:creationId xmlns:a16="http://schemas.microsoft.com/office/drawing/2014/main" id="{76AAAF81-30AC-623A-45BF-BB090637C3F3}"/>
              </a:ext>
            </a:extLst>
          </p:cNvPr>
          <p:cNvSpPr txBox="1"/>
          <p:nvPr/>
        </p:nvSpPr>
        <p:spPr>
          <a:xfrm>
            <a:off x="387181" y="7179134"/>
            <a:ext cx="722580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0" lvl="1">
              <a:lnSpc>
                <a:spcPts val="360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GAMIAN-Europe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Kéri Péter és Hilkka Kärkkäinen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Matt </a:t>
            </a:r>
            <a:r>
              <a:rPr lang="en-US" sz="3200" spc="24" dirty="0" err="1">
                <a:solidFill>
                  <a:srgbClr val="F6F6F6"/>
                </a:solidFill>
                <a:latin typeface="Open Sauce Light"/>
              </a:rPr>
              <a:t>Muijen</a:t>
            </a:r>
            <a:endParaRPr lang="en-US" sz="3200" spc="24" dirty="0">
              <a:solidFill>
                <a:srgbClr val="F6F6F6"/>
              </a:solidFill>
              <a:latin typeface="Open Sauce Light"/>
            </a:endParaRP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Jukka </a:t>
            </a:r>
            <a:r>
              <a:rPr lang="en-US" sz="3200" spc="24" dirty="0" err="1">
                <a:solidFill>
                  <a:srgbClr val="F6F6F6"/>
                </a:solidFill>
                <a:latin typeface="Open Sauce Light"/>
              </a:rPr>
              <a:t>Kärkkäinen </a:t>
            </a: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és </a:t>
            </a:r>
            <a:r>
              <a:rPr lang="en-US" sz="3200" spc="24" dirty="0" err="1">
                <a:solidFill>
                  <a:srgbClr val="F6F6F6"/>
                </a:solidFill>
                <a:latin typeface="Open Sauce Light"/>
              </a:rPr>
              <a:t>Päivi Rissanen</a:t>
            </a:r>
            <a:endParaRPr lang="en-US" sz="3200" spc="24" dirty="0">
              <a:solidFill>
                <a:srgbClr val="F6F6F6"/>
              </a:solidFill>
              <a:latin typeface="Open Sauce Light"/>
            </a:endParaRPr>
          </a:p>
        </p:txBody>
      </p:sp>
      <p:sp>
        <p:nvSpPr>
          <p:cNvPr id="38" name="TextBox 31">
            <a:extLst>
              <a:ext uri="{FF2B5EF4-FFF2-40B4-BE49-F238E27FC236}">
                <a16:creationId xmlns:a16="http://schemas.microsoft.com/office/drawing/2014/main" id="{7225D705-E629-B75F-B062-3FC22A551F56}"/>
              </a:ext>
            </a:extLst>
          </p:cNvPr>
          <p:cNvSpPr txBox="1"/>
          <p:nvPr/>
        </p:nvSpPr>
        <p:spPr>
          <a:xfrm>
            <a:off x="9359886" y="7743166"/>
            <a:ext cx="869951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0" lvl="1">
              <a:lnSpc>
                <a:spcPts val="360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Európai Pszichiátriai Társaság (EPA)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Margaret Walker, ügyvezető igazgató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Lara Grosso </a:t>
            </a:r>
            <a:r>
              <a:rPr lang="en-US" sz="3200" spc="24" dirty="0" err="1">
                <a:solidFill>
                  <a:srgbClr val="F6F6F6"/>
                </a:solidFill>
                <a:latin typeface="Open Sauce Light"/>
              </a:rPr>
              <a:t>Sategna</a:t>
            </a:r>
            <a:r>
              <a:rPr lang="en-US" sz="3200" spc="24" dirty="0">
                <a:solidFill>
                  <a:srgbClr val="F6F6F6"/>
                </a:solidFill>
                <a:latin typeface="Open Sauce Light"/>
              </a:rPr>
              <a:t>, tudományos és szakpolitikai referens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A7B2EE-B579-334E-4B2D-9FF40379550F}"/>
              </a:ext>
            </a:extLst>
          </p:cNvPr>
          <p:cNvSpPr txBox="1"/>
          <p:nvPr/>
        </p:nvSpPr>
        <p:spPr>
          <a:xfrm>
            <a:off x="9375435" y="6146753"/>
            <a:ext cx="6781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EUFAMI</a:t>
            </a:r>
          </a:p>
          <a:p>
            <a:pPr marL="60960" indent="-259080">
              <a:lnSpc>
                <a:spcPts val="3600"/>
              </a:lnSpc>
              <a:buFont typeface="Arial"/>
              <a:buChar char="•"/>
              <a:defRPr/>
            </a:pPr>
            <a:r>
              <a:rPr kumimoji="0" lang="en-US" sz="3200" b="0" i="0" u="none" strike="noStrike" kern="1200" cap="none" spc="24" normalizeH="0" baseline="0" noProof="0" dirty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Open Sauce Light"/>
                <a:ea typeface="+mn-ea"/>
                <a:cs typeface="+mn-cs"/>
              </a:rPr>
              <a:t>John Saunders, ügyvezető igazgató</a:t>
            </a:r>
          </a:p>
          <a:p>
            <a:endParaRPr lang="en-US" sz="4000" spc="-240" dirty="0">
              <a:solidFill>
                <a:srgbClr val="F6F6F6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878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84633" y="525773"/>
            <a:ext cx="10775365" cy="9715500"/>
          </a:xfrm>
          <a:prstGeom prst="rect">
            <a:avLst/>
          </a:prstGeom>
          <a:solidFill>
            <a:srgbClr val="303030">
              <a:alpha val="44706"/>
            </a:srgbClr>
          </a:solidFill>
        </p:spPr>
      </p:sp>
      <p:grpSp>
        <p:nvGrpSpPr>
          <p:cNvPr id="13" name="Group 13"/>
          <p:cNvGrpSpPr>
            <a:grpSpLocks noGrp="1" noUngrp="1" noRot="1" noMove="1" noResize="1"/>
          </p:cNvGrpSpPr>
          <p:nvPr/>
        </p:nvGrpSpPr>
        <p:grpSpPr>
          <a:xfrm>
            <a:off x="0" y="0"/>
            <a:ext cx="18382742" cy="584376"/>
            <a:chOff x="0" y="0"/>
            <a:chExt cx="24758374" cy="957293"/>
          </a:xfrm>
        </p:grpSpPr>
        <p:grpSp>
          <p:nvGrpSpPr>
            <p:cNvPr id="14" name="Group 14"/>
            <p:cNvGrpSpPr>
              <a:grpSpLocks noGrp="1" noUngrp="1" noRot="1" noMove="1" noResize="1"/>
            </p:cNvGrpSpPr>
            <p:nvPr/>
          </p:nvGrpSpPr>
          <p:grpSpPr>
            <a:xfrm>
              <a:off x="12379187" y="5116"/>
              <a:ext cx="6189593" cy="952176"/>
              <a:chOff x="0" y="0"/>
              <a:chExt cx="1222636" cy="188084"/>
            </a:xfrm>
          </p:grpSpPr>
          <p:sp>
            <p:nvSpPr>
              <p:cNvPr id="15" name="Freeform 15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16" name="TextBox 16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>
              <a:grpSpLocks noGrp="1" noUngrp="1" noRot="1" noMove="1" noResize="1"/>
            </p:cNvGrpSpPr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18" name="Freeform 18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19" name="TextBox 19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6189593" cy="957293"/>
              <a:chOff x="0" y="0"/>
              <a:chExt cx="1222636" cy="189095"/>
            </a:xfrm>
          </p:grpSpPr>
          <p:sp>
            <p:nvSpPr>
              <p:cNvPr id="21" name="Freeform 21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9095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9095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9095"/>
                    </a:lnTo>
                    <a:lnTo>
                      <a:pt x="0" y="189095"/>
                    </a:lnTo>
                    <a:close/>
                  </a:path>
                </a:pathLst>
              </a:custGeom>
              <a:solidFill>
                <a:srgbClr val="6CA09D"/>
              </a:solidFill>
            </p:spPr>
          </p:sp>
          <p:sp>
            <p:nvSpPr>
              <p:cNvPr id="22" name="TextBox 22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>
              <a:grpSpLocks noGrp="1" noUngrp="1" noRot="1" noMove="1" noResize="1"/>
            </p:cNvGrpSpPr>
            <p:nvPr/>
          </p:nvGrpSpPr>
          <p:grpSpPr>
            <a:xfrm>
              <a:off x="18568780" y="0"/>
              <a:ext cx="6189593" cy="952176"/>
              <a:chOff x="0" y="0"/>
              <a:chExt cx="1222636" cy="188084"/>
            </a:xfrm>
          </p:grpSpPr>
          <p:sp>
            <p:nvSpPr>
              <p:cNvPr id="24" name="Freeform 2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  <p:txBody>
              <a:bodyPr/>
              <a:lstStyle/>
              <a:p>
                <a:endParaRPr lang="x-none" dirty="0"/>
              </a:p>
            </p:txBody>
          </p:sp>
          <p:sp>
            <p:nvSpPr>
              <p:cNvPr id="25" name="TextBox 25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pic>
        <p:nvPicPr>
          <p:cNvPr id="26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7314" b="9440"/>
          <a:stretch/>
        </p:blipFill>
        <p:spPr>
          <a:xfrm>
            <a:off x="-108512" y="581252"/>
            <a:ext cx="7715889" cy="9705749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7986789" y="876564"/>
            <a:ext cx="6820934" cy="930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A </a:t>
            </a:r>
            <a:r>
              <a:rPr lang="en-US" sz="4000" spc="-240" dirty="0" err="1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projekt</a:t>
            </a: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céljai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986789" y="2107351"/>
            <a:ext cx="9968633" cy="2274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dirty="0"/>
              <a:t>A terápiás kapcsolatuk pozitív és negatív tapasztalatai</a:t>
            </a:r>
          </a:p>
          <a:p>
            <a:pPr>
              <a:lnSpc>
                <a:spcPts val="3600"/>
              </a:lnSpc>
            </a:pPr>
            <a:r>
              <a:rPr lang="en-US" sz="2400" dirty="0"/>
              <a:t>A betegek és pszichiáterük közötti interakció</a:t>
            </a:r>
          </a:p>
          <a:p>
            <a:pPr>
              <a:lnSpc>
                <a:spcPts val="3600"/>
              </a:lnSpc>
            </a:pPr>
            <a:r>
              <a:rPr lang="en-US" sz="2400" dirty="0"/>
              <a:t>Mi segíti elő a jó terápiás kapcsolatot és hogyan lehet ezt elérni </a:t>
            </a:r>
          </a:p>
          <a:p>
            <a:pPr>
              <a:lnSpc>
                <a:spcPts val="3600"/>
              </a:lnSpc>
            </a:pPr>
            <a:r>
              <a:rPr lang="en-US" sz="2400" dirty="0"/>
              <a:t>Mi segít a jó terápiás kapcsolat kialakításában, és ennek előnyei</a:t>
            </a:r>
            <a:endParaRPr lang="en-US" sz="2400" spc="24" dirty="0">
              <a:solidFill>
                <a:srgbClr val="303030"/>
              </a:solidFill>
              <a:latin typeface="Open Sauce Light"/>
            </a:endParaRPr>
          </a:p>
        </p:txBody>
      </p:sp>
      <p:sp>
        <p:nvSpPr>
          <p:cNvPr id="31" name="TextBox 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512779" y="8182104"/>
            <a:ext cx="7365295" cy="172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endParaRPr dirty="0"/>
          </a:p>
          <a:p>
            <a:pPr algn="r">
              <a:lnSpc>
                <a:spcPts val="4619"/>
              </a:lnSpc>
            </a:pPr>
            <a:r>
              <a:rPr lang="en-US" sz="3299" spc="197" dirty="0">
                <a:solidFill>
                  <a:srgbClr val="000000"/>
                </a:solidFill>
                <a:latin typeface="Oswald"/>
              </a:rPr>
              <a:t>A betegek hangja a mentális egészségügyben</a:t>
            </a:r>
          </a:p>
          <a:p>
            <a:pPr algn="r">
              <a:lnSpc>
                <a:spcPts val="4619"/>
              </a:lnSpc>
            </a:pPr>
            <a:endParaRPr lang="en-US" sz="3299" spc="197" dirty="0">
              <a:solidFill>
                <a:srgbClr val="000000"/>
              </a:solidFill>
              <a:latin typeface="Oswald"/>
            </a:endParaRPr>
          </a:p>
        </p:txBody>
      </p:sp>
      <p:sp>
        <p:nvSpPr>
          <p:cNvPr id="32" name="AutoShape 3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9088" y="571499"/>
            <a:ext cx="7625465" cy="9692229"/>
          </a:xfrm>
          <a:prstGeom prst="rect">
            <a:avLst/>
          </a:prstGeom>
          <a:solidFill>
            <a:srgbClr val="303030">
              <a:alpha val="16863"/>
            </a:srgbClr>
          </a:solidFill>
        </p:spPr>
        <p:txBody>
          <a:bodyPr/>
          <a:lstStyle/>
          <a:p>
            <a:endParaRPr lang="x-none" dirty="0"/>
          </a:p>
        </p:txBody>
      </p:sp>
      <p:sp>
        <p:nvSpPr>
          <p:cNvPr id="2" name="TextBox 27">
            <a:extLst>
              <a:ext uri="{FF2B5EF4-FFF2-40B4-BE49-F238E27FC236}">
                <a16:creationId xmlns:a16="http://schemas.microsoft.com/office/drawing/2014/main" id="{73C5FA74-C21C-246A-65F9-C568CE686145}"/>
              </a:ext>
            </a:extLst>
          </p:cNvPr>
          <p:cNvSpPr txBox="1"/>
          <p:nvPr/>
        </p:nvSpPr>
        <p:spPr>
          <a:xfrm>
            <a:off x="7986789" y="4915164"/>
            <a:ext cx="6820934" cy="930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Módszerek</a:t>
            </a:r>
          </a:p>
        </p:txBody>
      </p:sp>
      <p:sp>
        <p:nvSpPr>
          <p:cNvPr id="3" name="TextBox 30">
            <a:extLst>
              <a:ext uri="{FF2B5EF4-FFF2-40B4-BE49-F238E27FC236}">
                <a16:creationId xmlns:a16="http://schemas.microsoft.com/office/drawing/2014/main" id="{0B14420C-6BBD-8BFD-5F4C-094B63C43A67}"/>
              </a:ext>
            </a:extLst>
          </p:cNvPr>
          <p:cNvSpPr txBox="1"/>
          <p:nvPr/>
        </p:nvSpPr>
        <p:spPr>
          <a:xfrm>
            <a:off x="7986788" y="5917351"/>
            <a:ext cx="9968633" cy="2274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1. szakasz </a:t>
            </a:r>
            <a:r>
              <a:rPr lang="en-US" sz="2400" dirty="0"/>
              <a:t>- skizofréniában szenvedő betegek és pszichiáterek toborzása négy</a:t>
            </a:r>
          </a:p>
          <a:p>
            <a:pPr>
              <a:lnSpc>
                <a:spcPts val="3600"/>
              </a:lnSpc>
            </a:pPr>
            <a:r>
              <a:rPr lang="en-US" sz="2400" dirty="0"/>
              <a:t>Európai országok - Németország, Magyarország, Lengyelország és Olaszország. </a:t>
            </a:r>
          </a:p>
          <a:p>
            <a:pPr>
              <a:lnSpc>
                <a:spcPts val="3600"/>
              </a:lnSpc>
            </a:pPr>
            <a:r>
              <a:rPr lang="en-US" sz="2400" dirty="0"/>
              <a:t>Minden országból (városi és vidéki) két kezelési </a:t>
            </a:r>
            <a:r>
              <a:rPr lang="en-US" sz="2400" dirty="0" err="1"/>
              <a:t>központot </a:t>
            </a:r>
            <a:r>
              <a:rPr lang="en-US" sz="2400" dirty="0"/>
              <a:t>azonosítottak. A felvett betegekkel félig strukturált interjúkat készítettek.</a:t>
            </a:r>
          </a:p>
          <a:p>
            <a:pPr>
              <a:lnSpc>
                <a:spcPts val="3600"/>
              </a:lnSpc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2. szakasz </a:t>
            </a:r>
            <a:r>
              <a:rPr lang="en-US" sz="2400" dirty="0"/>
              <a:t>- két fókuszcsoportot foglalt magában, amelyekben betegek, pszichiáterek és gondozók vettek részt.</a:t>
            </a:r>
            <a:endParaRPr lang="en-US" sz="2400" spc="24" dirty="0">
              <a:solidFill>
                <a:srgbClr val="303030"/>
              </a:solidFill>
              <a:latin typeface="Open Sauc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9776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058" b="17230"/>
          <a:stretch>
            <a:fillRect/>
          </a:stretch>
        </p:blipFill>
        <p:spPr>
          <a:xfrm>
            <a:off x="4" y="36849"/>
            <a:ext cx="18287996" cy="3124258"/>
          </a:xfrm>
          <a:prstGeom prst="rect">
            <a:avLst/>
          </a:prstGeom>
        </p:spPr>
      </p:pic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590126" y="8001046"/>
            <a:ext cx="7365295" cy="172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endParaRPr dirty="0"/>
          </a:p>
          <a:p>
            <a:pPr algn="r">
              <a:lnSpc>
                <a:spcPts val="4619"/>
              </a:lnSpc>
            </a:pPr>
            <a:r>
              <a:rPr lang="en-US" sz="3299" spc="197" dirty="0">
                <a:solidFill>
                  <a:srgbClr val="F6F6F6"/>
                </a:solidFill>
                <a:latin typeface="Oswald"/>
              </a:rPr>
              <a:t>A betegek hangja a mentális egészségügyben</a:t>
            </a:r>
          </a:p>
          <a:p>
            <a:pPr algn="r">
              <a:lnSpc>
                <a:spcPts val="4619"/>
              </a:lnSpc>
            </a:pPr>
            <a:endParaRPr lang="en-US" sz="3299" spc="197" dirty="0">
              <a:solidFill>
                <a:srgbClr val="F6F6F6"/>
              </a:solidFill>
              <a:latin typeface="Oswald"/>
            </a:endParaRPr>
          </a:p>
        </p:txBody>
      </p:sp>
      <p:grpSp>
        <p:nvGrpSpPr>
          <p:cNvPr id="18" name="Group 18"/>
          <p:cNvGrpSpPr>
            <a:grpSpLocks noGrp="1" noUngrp="1" noRot="1" noMove="1" noResize="1"/>
          </p:cNvGrpSpPr>
          <p:nvPr/>
        </p:nvGrpSpPr>
        <p:grpSpPr>
          <a:xfrm>
            <a:off x="0" y="-104888"/>
            <a:ext cx="18408595" cy="759822"/>
            <a:chOff x="0" y="0"/>
            <a:chExt cx="24758374" cy="957293"/>
          </a:xfrm>
        </p:grpSpPr>
        <p:grpSp>
          <p:nvGrpSpPr>
            <p:cNvPr id="19" name="Group 19"/>
            <p:cNvGrpSpPr>
              <a:grpSpLocks noGrp="1" noUngrp="1" noRot="1" noMove="1" noResize="1"/>
            </p:cNvGrpSpPr>
            <p:nvPr/>
          </p:nvGrpSpPr>
          <p:grpSpPr>
            <a:xfrm>
              <a:off x="12379187" y="5116"/>
              <a:ext cx="6189593" cy="952176"/>
              <a:chOff x="0" y="0"/>
              <a:chExt cx="1222636" cy="188084"/>
            </a:xfrm>
          </p:grpSpPr>
          <p:sp>
            <p:nvSpPr>
              <p:cNvPr id="20" name="Freeform 20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21" name="TextBox 21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>
              <a:grpSpLocks noGrp="1" noUngrp="1" noRot="1" noMove="1" noResize="1"/>
            </p:cNvGrpSpPr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23" name="Freeform 23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24" name="TextBox 24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6189593" cy="957293"/>
              <a:chOff x="0" y="0"/>
              <a:chExt cx="1222636" cy="189095"/>
            </a:xfrm>
          </p:grpSpPr>
          <p:sp>
            <p:nvSpPr>
              <p:cNvPr id="26" name="Freeform 26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9095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9095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9095"/>
                    </a:lnTo>
                    <a:lnTo>
                      <a:pt x="0" y="189095"/>
                    </a:lnTo>
                    <a:close/>
                  </a:path>
                </a:pathLst>
              </a:custGeom>
              <a:solidFill>
                <a:srgbClr val="6CA09D"/>
              </a:solidFill>
            </p:spPr>
          </p:sp>
          <p:sp>
            <p:nvSpPr>
              <p:cNvPr id="27" name="TextBox 27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>
              <a:grpSpLocks noGrp="1" noUngrp="1" noRot="1" noMove="1" noResize="1"/>
            </p:cNvGrpSpPr>
            <p:nvPr/>
          </p:nvGrpSpPr>
          <p:grpSpPr>
            <a:xfrm>
              <a:off x="18568780" y="0"/>
              <a:ext cx="6189593" cy="952176"/>
              <a:chOff x="0" y="0"/>
              <a:chExt cx="1222636" cy="188084"/>
            </a:xfrm>
          </p:grpSpPr>
          <p:sp>
            <p:nvSpPr>
              <p:cNvPr id="29" name="Freeform 2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  <p:txBody>
              <a:bodyPr/>
              <a:lstStyle/>
              <a:p>
                <a:endParaRPr lang="x-none" dirty="0"/>
              </a:p>
            </p:txBody>
          </p:sp>
          <p:sp>
            <p:nvSpPr>
              <p:cNvPr id="30" name="TextBox 30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31" name="AutoShape 3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54934"/>
            <a:ext cx="18287996" cy="4409097"/>
          </a:xfrm>
          <a:prstGeom prst="rect">
            <a:avLst/>
          </a:prstGeom>
          <a:solidFill>
            <a:srgbClr val="303030">
              <a:alpha val="13725"/>
            </a:srgb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DD11FA-81E4-ADAD-9BC3-AC737640BB8E}"/>
              </a:ext>
            </a:extLst>
          </p:cNvPr>
          <p:cNvSpPr txBox="1"/>
          <p:nvPr/>
        </p:nvSpPr>
        <p:spPr>
          <a:xfrm>
            <a:off x="609599" y="4152900"/>
            <a:ext cx="769620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Betegprofilok (1. szakasz)</a:t>
            </a:r>
          </a:p>
          <a:p>
            <a:r>
              <a:rPr lang="en-US" sz="2400" dirty="0"/>
              <a:t>28 beteg</a:t>
            </a:r>
          </a:p>
          <a:p>
            <a:r>
              <a:rPr lang="en-US" sz="2400" dirty="0"/>
              <a:t>64% férfi</a:t>
            </a:r>
          </a:p>
          <a:p>
            <a:r>
              <a:rPr lang="en-US" sz="2400" dirty="0"/>
              <a:t>39% 41-50 év közöttiek</a:t>
            </a:r>
          </a:p>
          <a:p>
            <a:r>
              <a:rPr lang="en-US" sz="2400" dirty="0"/>
              <a:t>46% 16 évnél régebbi betegséggel</a:t>
            </a:r>
          </a:p>
          <a:p>
            <a:r>
              <a:rPr lang="en-US" sz="2400" dirty="0"/>
              <a:t>42%-uk több mint 5 pszichiáternél járt.</a:t>
            </a:r>
          </a:p>
          <a:p>
            <a:r>
              <a:rPr lang="en-US" sz="2400" dirty="0"/>
              <a:t>29%-uk már több mint 10 éve járt jelenlegi pszichiáterükhöz.</a:t>
            </a:r>
          </a:p>
          <a:p>
            <a:r>
              <a:rPr lang="en-US" sz="2400" dirty="0"/>
              <a:t>14% egy évnél rövidebb ideje járt pszichiáterhez.</a:t>
            </a:r>
          </a:p>
          <a:p>
            <a:r>
              <a:rPr lang="en-US" sz="2400" dirty="0"/>
              <a:t>28,5 év - a pszichiátriai szolgálatokkal való kapcsolatfelvétel átlagos időtartama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9B5CB-13D1-C86C-2CC3-0BDC335810D3}"/>
              </a:ext>
            </a:extLst>
          </p:cNvPr>
          <p:cNvSpPr txBox="1"/>
          <p:nvPr/>
        </p:nvSpPr>
        <p:spPr>
          <a:xfrm>
            <a:off x="8915394" y="3490150"/>
            <a:ext cx="795052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Pszichiáter profilok (1. szakasz)</a:t>
            </a:r>
          </a:p>
          <a:p>
            <a:r>
              <a:rPr lang="en-US" sz="2400" dirty="0"/>
              <a:t>28 pszichiáter</a:t>
            </a:r>
          </a:p>
          <a:p>
            <a:r>
              <a:rPr lang="en-US" sz="2400" dirty="0"/>
              <a:t>a pszichiáterek 57%-a nő volt</a:t>
            </a:r>
          </a:p>
          <a:p>
            <a:r>
              <a:rPr lang="en-US" sz="2400" dirty="0"/>
              <a:t>57% 41 éves kor felett</a:t>
            </a:r>
          </a:p>
          <a:p>
            <a:r>
              <a:rPr lang="en-US" sz="2400" dirty="0"/>
              <a:t>A pszichiáterek átlagosan napi 15 beteget láttak el.</a:t>
            </a:r>
          </a:p>
          <a:p>
            <a:r>
              <a:rPr lang="en-US" sz="2400" dirty="0"/>
              <a:t>Az átlagos pszichiáterként eltöltött idő 17,5 év volt.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0BE840-1AEB-48DD-3E43-915CBD769D19}"/>
              </a:ext>
            </a:extLst>
          </p:cNvPr>
          <p:cNvSpPr txBox="1"/>
          <p:nvPr/>
        </p:nvSpPr>
        <p:spPr>
          <a:xfrm>
            <a:off x="8915394" y="6394710"/>
            <a:ext cx="85601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2. szakasz - két fókuszcsoport</a:t>
            </a:r>
          </a:p>
          <a:p>
            <a:r>
              <a:rPr lang="en-US" sz="2400" dirty="0"/>
              <a:t>1. FG - 7 beteg és 2 informális gondozó</a:t>
            </a:r>
          </a:p>
          <a:p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FG - 8 beteg és 3 pszichiáter</a:t>
            </a:r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005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808" r="29808"/>
          <a:stretch>
            <a:fillRect/>
          </a:stretch>
        </p:blipFill>
        <p:spPr>
          <a:xfrm>
            <a:off x="7601870" y="-28980"/>
            <a:ext cx="4869448" cy="1034496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471937" y="0"/>
            <a:ext cx="5816063" cy="10315980"/>
          </a:xfrm>
          <a:prstGeom prst="rect">
            <a:avLst/>
          </a:prstGeom>
          <a:solidFill>
            <a:srgbClr val="6CA09D"/>
          </a:solidFill>
        </p:spPr>
      </p:sp>
      <p:sp>
        <p:nvSpPr>
          <p:cNvPr id="4" name="TextBox 4"/>
          <p:cNvSpPr txBox="1"/>
          <p:nvPr/>
        </p:nvSpPr>
        <p:spPr>
          <a:xfrm>
            <a:off x="13140886" y="3560330"/>
            <a:ext cx="4118414" cy="1995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Első találkozások a pszichiáterrel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6921" y="1562100"/>
            <a:ext cx="4868323" cy="5750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A betegek vegyes tapasztalatokat írtak le, amikor először diagnosztizálták őket skizofréniával.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Néhányan nehezen értették meg a diagnózist, 1/3-uk nem kapott magyarázatot.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Néhány betegnek pozitív volt az első találkozása - ki tudták fejezni reményeiket, és a megfelelő kezelést akarták.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642195" y="-3837"/>
            <a:ext cx="13926585" cy="717970"/>
            <a:chOff x="0" y="0"/>
            <a:chExt cx="18568780" cy="957293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5116"/>
              <a:ext cx="6189593" cy="952176"/>
              <a:chOff x="0" y="0"/>
              <a:chExt cx="1222636" cy="18808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2379187" y="0"/>
              <a:ext cx="6189593" cy="952176"/>
              <a:chOff x="0" y="0"/>
              <a:chExt cx="1222636" cy="18808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0" y="-3837"/>
            <a:ext cx="18568780" cy="717970"/>
            <a:chOff x="0" y="0"/>
            <a:chExt cx="24758374" cy="957293"/>
          </a:xfrm>
        </p:grpSpPr>
        <p:grpSp>
          <p:nvGrpSpPr>
            <p:cNvPr id="23" name="Group 23"/>
            <p:cNvGrpSpPr/>
            <p:nvPr/>
          </p:nvGrpSpPr>
          <p:grpSpPr>
            <a:xfrm>
              <a:off x="12379187" y="5116"/>
              <a:ext cx="6189593" cy="952176"/>
              <a:chOff x="0" y="0"/>
              <a:chExt cx="1222636" cy="18808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6189593" cy="957293"/>
              <a:chOff x="0" y="0"/>
              <a:chExt cx="1222636" cy="18909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222636" cy="189095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9095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9095"/>
                    </a:lnTo>
                    <a:lnTo>
                      <a:pt x="0" y="189095"/>
                    </a:lnTo>
                    <a:close/>
                  </a:path>
                </a:pathLst>
              </a:custGeom>
              <a:solidFill>
                <a:srgbClr val="6CA09D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8568780" y="0"/>
              <a:ext cx="6189593" cy="952176"/>
              <a:chOff x="0" y="0"/>
              <a:chExt cx="1222636" cy="18808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35" name="TextBox 35"/>
          <p:cNvSpPr txBox="1"/>
          <p:nvPr/>
        </p:nvSpPr>
        <p:spPr>
          <a:xfrm>
            <a:off x="13938168" y="7601079"/>
            <a:ext cx="3939906" cy="2306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endParaRPr dirty="0"/>
          </a:p>
          <a:p>
            <a:pPr algn="r">
              <a:lnSpc>
                <a:spcPts val="4619"/>
              </a:lnSpc>
            </a:pPr>
            <a:r>
              <a:rPr lang="en-US" sz="3299" spc="197" dirty="0">
                <a:solidFill>
                  <a:srgbClr val="F6F6F6"/>
                </a:solidFill>
                <a:latin typeface="Oswald"/>
              </a:rPr>
              <a:t>A betegek hangja a mentális egészségügyben</a:t>
            </a:r>
          </a:p>
          <a:p>
            <a:pPr algn="r">
              <a:lnSpc>
                <a:spcPts val="4619"/>
              </a:lnSpc>
            </a:pPr>
            <a:endParaRPr lang="en-US" sz="3299" spc="197" dirty="0">
              <a:solidFill>
                <a:srgbClr val="F6F6F6"/>
              </a:solidFill>
              <a:latin typeface="Oswald"/>
            </a:endParaRPr>
          </a:p>
        </p:txBody>
      </p:sp>
      <p:sp>
        <p:nvSpPr>
          <p:cNvPr id="36" name="AutoShape 3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27352" y="708990"/>
            <a:ext cx="4869448" cy="9572868"/>
          </a:xfrm>
          <a:prstGeom prst="rect">
            <a:avLst/>
          </a:prstGeom>
          <a:solidFill>
            <a:srgbClr val="303030">
              <a:alpha val="22745"/>
            </a:srgbClr>
          </a:solid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16DC2-C78E-3D8B-5305-622CEC963E52}"/>
              </a:ext>
            </a:extLst>
          </p:cNvPr>
          <p:cNvSpPr txBox="1"/>
          <p:nvPr/>
        </p:nvSpPr>
        <p:spPr>
          <a:xfrm>
            <a:off x="8235836" y="1815735"/>
            <a:ext cx="4190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"Az első találkozásunkkor nem akartam beszélni, de ő [a pszichiáter] ragaszkodott hozzá, ezért feldúlt lettem." - 14. páciens, nő, 23 éves, Olaszország, vidéki település.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445268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808" r="29808"/>
          <a:stretch>
            <a:fillRect/>
          </a:stretch>
        </p:blipFill>
        <p:spPr>
          <a:xfrm>
            <a:off x="7601870" y="-28980"/>
            <a:ext cx="4869448" cy="1034496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471937" y="0"/>
            <a:ext cx="5816063" cy="10315980"/>
          </a:xfrm>
          <a:prstGeom prst="rect">
            <a:avLst/>
          </a:prstGeom>
          <a:solidFill>
            <a:srgbClr val="6CA09D"/>
          </a:solidFill>
        </p:spPr>
      </p:sp>
      <p:sp>
        <p:nvSpPr>
          <p:cNvPr id="4" name="TextBox 4"/>
          <p:cNvSpPr txBox="1"/>
          <p:nvPr/>
        </p:nvSpPr>
        <p:spPr>
          <a:xfrm>
            <a:off x="13182600" y="2072955"/>
            <a:ext cx="4346241" cy="930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32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Jó terápiás kapcsolat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7451" y="1448800"/>
            <a:ext cx="4868323" cy="8213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A jó terápiás kapcsolat magában foglalta ezeket a tulajdonságokat a pszichiáterben: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Elfogadás</a:t>
            </a: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Meghallgatás ítélkezés nélkül</a:t>
            </a: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Humor</a:t>
            </a: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Empátia</a:t>
            </a: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Türelem, melegség, nyugalom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r>
              <a:rPr lang="en-US" sz="3200" i="1" spc="21" dirty="0">
                <a:solidFill>
                  <a:srgbClr val="303030"/>
                </a:solidFill>
                <a:latin typeface="Open Sauce Light"/>
              </a:rPr>
              <a:t>A bizalom abszolút kulcsfontosságú volt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Kompromisszumos tényezők voltak:</a:t>
            </a: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Ritkán tartott ülések</a:t>
            </a: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A beteg tünetei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r>
              <a:rPr lang="en-US" sz="3200" i="1" spc="21" dirty="0">
                <a:solidFill>
                  <a:srgbClr val="303030"/>
                </a:solidFill>
                <a:latin typeface="Open Sauce Light"/>
              </a:rPr>
              <a:t>A pszichiáterek egyetértettek ezzel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4642195" y="-3837"/>
            <a:ext cx="13926585" cy="717970"/>
            <a:chOff x="0" y="0"/>
            <a:chExt cx="18568780" cy="957293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5116"/>
              <a:ext cx="6189593" cy="952176"/>
              <a:chOff x="0" y="0"/>
              <a:chExt cx="1222636" cy="18808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2379187" y="0"/>
              <a:ext cx="6189593" cy="952176"/>
              <a:chOff x="0" y="0"/>
              <a:chExt cx="1222636" cy="18808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0" y="-3837"/>
            <a:ext cx="18568780" cy="717970"/>
            <a:chOff x="0" y="0"/>
            <a:chExt cx="24758374" cy="957293"/>
          </a:xfrm>
        </p:grpSpPr>
        <p:grpSp>
          <p:nvGrpSpPr>
            <p:cNvPr id="23" name="Group 23"/>
            <p:cNvGrpSpPr/>
            <p:nvPr/>
          </p:nvGrpSpPr>
          <p:grpSpPr>
            <a:xfrm>
              <a:off x="12379187" y="5116"/>
              <a:ext cx="6189593" cy="952176"/>
              <a:chOff x="0" y="0"/>
              <a:chExt cx="1222636" cy="18808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6189593" cy="957293"/>
              <a:chOff x="0" y="0"/>
              <a:chExt cx="1222636" cy="18909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222636" cy="189095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9095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9095"/>
                    </a:lnTo>
                    <a:lnTo>
                      <a:pt x="0" y="189095"/>
                    </a:lnTo>
                    <a:close/>
                  </a:path>
                </a:pathLst>
              </a:custGeom>
              <a:solidFill>
                <a:srgbClr val="6CA09D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8568780" y="0"/>
              <a:ext cx="6189593" cy="952176"/>
              <a:chOff x="0" y="0"/>
              <a:chExt cx="1222636" cy="18808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35" name="TextBox 35"/>
          <p:cNvSpPr txBox="1"/>
          <p:nvPr/>
        </p:nvSpPr>
        <p:spPr>
          <a:xfrm>
            <a:off x="13235879" y="7601079"/>
            <a:ext cx="4642195" cy="1721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endParaRPr dirty="0"/>
          </a:p>
          <a:p>
            <a:pPr algn="r">
              <a:lnSpc>
                <a:spcPts val="4619"/>
              </a:lnSpc>
            </a:pPr>
            <a:r>
              <a:rPr lang="en-US" sz="3299" spc="197" dirty="0">
                <a:solidFill>
                  <a:srgbClr val="F6F6F6"/>
                </a:solidFill>
                <a:latin typeface="Oswald"/>
              </a:rPr>
              <a:t>A betegek nézőpontja</a:t>
            </a:r>
          </a:p>
          <a:p>
            <a:pPr algn="r">
              <a:lnSpc>
                <a:spcPts val="4619"/>
              </a:lnSpc>
            </a:pPr>
            <a:endParaRPr lang="en-US" sz="3299" spc="197" dirty="0">
              <a:solidFill>
                <a:srgbClr val="F6F6F6"/>
              </a:solidFill>
              <a:latin typeface="Oswald"/>
            </a:endParaRPr>
          </a:p>
        </p:txBody>
      </p:sp>
      <p:sp>
        <p:nvSpPr>
          <p:cNvPr id="36" name="AutoShape 3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27352" y="708990"/>
            <a:ext cx="4869448" cy="9572868"/>
          </a:xfrm>
          <a:prstGeom prst="rect">
            <a:avLst/>
          </a:prstGeom>
          <a:solidFill>
            <a:srgbClr val="303030">
              <a:alpha val="22745"/>
            </a:srgbClr>
          </a:solidFill>
        </p:spPr>
      </p:sp>
    </p:spTree>
    <p:extLst>
      <p:ext uri="{BB962C8B-B14F-4D97-AF65-F5344CB8AC3E}">
        <p14:creationId xmlns:p14="http://schemas.microsoft.com/office/powerpoint/2010/main" val="1053370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808" r="29808"/>
          <a:stretch>
            <a:fillRect/>
          </a:stretch>
        </p:blipFill>
        <p:spPr>
          <a:xfrm>
            <a:off x="7601870" y="-28980"/>
            <a:ext cx="4869448" cy="1034496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471937" y="0"/>
            <a:ext cx="5816063" cy="10315980"/>
          </a:xfrm>
          <a:prstGeom prst="rect">
            <a:avLst/>
          </a:prstGeom>
          <a:solidFill>
            <a:srgbClr val="6CA09D"/>
          </a:solidFill>
        </p:spPr>
      </p:sp>
      <p:sp>
        <p:nvSpPr>
          <p:cNvPr id="4" name="TextBox 4"/>
          <p:cNvSpPr txBox="1"/>
          <p:nvPr/>
        </p:nvSpPr>
        <p:spPr>
          <a:xfrm>
            <a:off x="13182600" y="2072955"/>
            <a:ext cx="4346241" cy="930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32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Változó pszichiáter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7936" y="2884660"/>
            <a:ext cx="4868323" cy="4930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A betegek 42%-a 5 vagy több pszichiáterhez fordult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A fő okok a következők voltak: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Nehéz kapcsolatot teremteni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Munkahelyet váltó vagy rotációs pszichiáterek 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4642195" y="-3837"/>
            <a:ext cx="13926585" cy="717970"/>
            <a:chOff x="0" y="0"/>
            <a:chExt cx="18568780" cy="957293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5116"/>
              <a:ext cx="6189593" cy="952176"/>
              <a:chOff x="0" y="0"/>
              <a:chExt cx="1222636" cy="18808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2379187" y="0"/>
              <a:ext cx="6189593" cy="952176"/>
              <a:chOff x="0" y="0"/>
              <a:chExt cx="1222636" cy="18808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0" y="-3837"/>
            <a:ext cx="18568780" cy="717970"/>
            <a:chOff x="0" y="0"/>
            <a:chExt cx="24758374" cy="957293"/>
          </a:xfrm>
        </p:grpSpPr>
        <p:grpSp>
          <p:nvGrpSpPr>
            <p:cNvPr id="23" name="Group 23"/>
            <p:cNvGrpSpPr/>
            <p:nvPr/>
          </p:nvGrpSpPr>
          <p:grpSpPr>
            <a:xfrm>
              <a:off x="12379187" y="5116"/>
              <a:ext cx="6189593" cy="952176"/>
              <a:chOff x="0" y="0"/>
              <a:chExt cx="1222636" cy="18808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6189593" cy="957293"/>
              <a:chOff x="0" y="0"/>
              <a:chExt cx="1222636" cy="18909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222636" cy="189095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9095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9095"/>
                    </a:lnTo>
                    <a:lnTo>
                      <a:pt x="0" y="189095"/>
                    </a:lnTo>
                    <a:close/>
                  </a:path>
                </a:pathLst>
              </a:custGeom>
              <a:solidFill>
                <a:srgbClr val="6CA09D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8568780" y="0"/>
              <a:ext cx="6189593" cy="952176"/>
              <a:chOff x="0" y="0"/>
              <a:chExt cx="1222636" cy="18808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35" name="TextBox 35"/>
          <p:cNvSpPr txBox="1"/>
          <p:nvPr/>
        </p:nvSpPr>
        <p:spPr>
          <a:xfrm>
            <a:off x="13531833" y="7601079"/>
            <a:ext cx="4346241" cy="1721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endParaRPr dirty="0"/>
          </a:p>
          <a:p>
            <a:pPr algn="r">
              <a:lnSpc>
                <a:spcPts val="4619"/>
              </a:lnSpc>
            </a:pPr>
            <a:r>
              <a:rPr lang="en-US" sz="3299" spc="197" dirty="0">
                <a:solidFill>
                  <a:srgbClr val="F6F6F6"/>
                </a:solidFill>
                <a:latin typeface="Oswald"/>
              </a:rPr>
              <a:t>A betegek nézőpontja</a:t>
            </a:r>
          </a:p>
          <a:p>
            <a:pPr algn="r">
              <a:lnSpc>
                <a:spcPts val="4619"/>
              </a:lnSpc>
            </a:pPr>
            <a:endParaRPr lang="en-US" sz="3299" spc="197" dirty="0">
              <a:solidFill>
                <a:srgbClr val="F6F6F6"/>
              </a:solidFill>
              <a:latin typeface="Oswald"/>
            </a:endParaRPr>
          </a:p>
        </p:txBody>
      </p:sp>
      <p:sp>
        <p:nvSpPr>
          <p:cNvPr id="36" name="AutoShape 3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27352" y="708990"/>
            <a:ext cx="4869448" cy="9572868"/>
          </a:xfrm>
          <a:prstGeom prst="rect">
            <a:avLst/>
          </a:prstGeom>
          <a:solidFill>
            <a:srgbClr val="303030">
              <a:alpha val="22745"/>
            </a:srgbClr>
          </a:solid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D34CA3-E814-C9E1-7721-99F1D3876386}"/>
              </a:ext>
            </a:extLst>
          </p:cNvPr>
          <p:cNvSpPr txBox="1"/>
          <p:nvPr/>
        </p:nvSpPr>
        <p:spPr>
          <a:xfrm>
            <a:off x="8000999" y="1409700"/>
            <a:ext cx="4190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"Javíthat a pszichiáterrel való kapcsolatán, de ha a bizalom nincs meg, váltson pszichiátert! A folyamat része, hogy találjon egyet, akivel jól kijön</a:t>
            </a:r>
            <a:r>
              <a:rPr lang="en-US" sz="2400" dirty="0"/>
              <a:t>." - Páciens, 1. fókuszcsoport, Franciaország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14719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808" r="29808"/>
          <a:stretch>
            <a:fillRect/>
          </a:stretch>
        </p:blipFill>
        <p:spPr>
          <a:xfrm>
            <a:off x="7601870" y="-28980"/>
            <a:ext cx="4869448" cy="1034496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471937" y="0"/>
            <a:ext cx="5816063" cy="10315980"/>
          </a:xfrm>
          <a:prstGeom prst="rect">
            <a:avLst/>
          </a:prstGeom>
          <a:solidFill>
            <a:srgbClr val="6CA09D"/>
          </a:solidFill>
        </p:spPr>
      </p:sp>
      <p:sp>
        <p:nvSpPr>
          <p:cNvPr id="4" name="TextBox 4"/>
          <p:cNvSpPr txBox="1"/>
          <p:nvPr/>
        </p:nvSpPr>
        <p:spPr>
          <a:xfrm>
            <a:off x="13182600" y="2072955"/>
            <a:ext cx="4346241" cy="930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32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Kezelési döntések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7936" y="2884660"/>
            <a:ext cx="4868323" cy="4109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Ez változatos: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A betegek felének volt beleszólása a kezelésükbe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Kevés beteg részesült azonban pszichoterápiában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4642195" y="-3837"/>
            <a:ext cx="13926585" cy="717970"/>
            <a:chOff x="0" y="0"/>
            <a:chExt cx="18568780" cy="957293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5116"/>
              <a:ext cx="6189593" cy="952176"/>
              <a:chOff x="0" y="0"/>
              <a:chExt cx="1222636" cy="18808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2379187" y="0"/>
              <a:ext cx="6189593" cy="952176"/>
              <a:chOff x="0" y="0"/>
              <a:chExt cx="1222636" cy="18808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0" y="-3837"/>
            <a:ext cx="18568780" cy="717970"/>
            <a:chOff x="0" y="0"/>
            <a:chExt cx="24758374" cy="957293"/>
          </a:xfrm>
        </p:grpSpPr>
        <p:grpSp>
          <p:nvGrpSpPr>
            <p:cNvPr id="23" name="Group 23"/>
            <p:cNvGrpSpPr/>
            <p:nvPr/>
          </p:nvGrpSpPr>
          <p:grpSpPr>
            <a:xfrm>
              <a:off x="12379187" y="5116"/>
              <a:ext cx="6189593" cy="952176"/>
              <a:chOff x="0" y="0"/>
              <a:chExt cx="1222636" cy="18808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6189593" cy="957293"/>
              <a:chOff x="0" y="0"/>
              <a:chExt cx="1222636" cy="18909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222636" cy="189095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9095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9095"/>
                    </a:lnTo>
                    <a:lnTo>
                      <a:pt x="0" y="189095"/>
                    </a:lnTo>
                    <a:close/>
                  </a:path>
                </a:pathLst>
              </a:custGeom>
              <a:solidFill>
                <a:srgbClr val="6CA09D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8568780" y="0"/>
              <a:ext cx="6189593" cy="952176"/>
              <a:chOff x="0" y="0"/>
              <a:chExt cx="1222636" cy="18808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35" name="TextBox 35"/>
          <p:cNvSpPr txBox="1"/>
          <p:nvPr/>
        </p:nvSpPr>
        <p:spPr>
          <a:xfrm>
            <a:off x="13938168" y="7601079"/>
            <a:ext cx="3939906" cy="172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endParaRPr dirty="0"/>
          </a:p>
          <a:p>
            <a:pPr algn="r">
              <a:lnSpc>
                <a:spcPts val="4619"/>
              </a:lnSpc>
            </a:pPr>
            <a:r>
              <a:rPr lang="en-US" sz="3299" spc="197" dirty="0">
                <a:solidFill>
                  <a:srgbClr val="F6F6F6"/>
                </a:solidFill>
                <a:latin typeface="Oswald"/>
              </a:rPr>
              <a:t>A betegek nézőpontja</a:t>
            </a:r>
          </a:p>
          <a:p>
            <a:pPr algn="r">
              <a:lnSpc>
                <a:spcPts val="4619"/>
              </a:lnSpc>
            </a:pPr>
            <a:endParaRPr lang="en-US" sz="3299" spc="197" dirty="0">
              <a:solidFill>
                <a:srgbClr val="F6F6F6"/>
              </a:solidFill>
              <a:latin typeface="Oswald"/>
            </a:endParaRPr>
          </a:p>
        </p:txBody>
      </p:sp>
      <p:sp>
        <p:nvSpPr>
          <p:cNvPr id="36" name="AutoShape 3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27352" y="708990"/>
            <a:ext cx="4869448" cy="9572868"/>
          </a:xfrm>
          <a:prstGeom prst="rect">
            <a:avLst/>
          </a:prstGeom>
          <a:solidFill>
            <a:srgbClr val="303030">
              <a:alpha val="22745"/>
            </a:srgbClr>
          </a:solidFill>
        </p:spPr>
      </p:sp>
    </p:spTree>
    <p:extLst>
      <p:ext uri="{BB962C8B-B14F-4D97-AF65-F5344CB8AC3E}">
        <p14:creationId xmlns:p14="http://schemas.microsoft.com/office/powerpoint/2010/main" val="1108865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808" r="29808"/>
          <a:stretch>
            <a:fillRect/>
          </a:stretch>
        </p:blipFill>
        <p:spPr>
          <a:xfrm>
            <a:off x="7601870" y="-28980"/>
            <a:ext cx="4869448" cy="1034496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471937" y="0"/>
            <a:ext cx="5816063" cy="10315980"/>
          </a:xfrm>
          <a:prstGeom prst="rect">
            <a:avLst/>
          </a:prstGeom>
          <a:solidFill>
            <a:srgbClr val="6CA09D"/>
          </a:solidFill>
        </p:spPr>
      </p:sp>
      <p:sp>
        <p:nvSpPr>
          <p:cNvPr id="4" name="TextBox 4"/>
          <p:cNvSpPr txBox="1"/>
          <p:nvPr/>
        </p:nvSpPr>
        <p:spPr>
          <a:xfrm>
            <a:off x="13182600" y="2072955"/>
            <a:ext cx="4346241" cy="1995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320"/>
              </a:lnSpc>
            </a:pPr>
            <a:r>
              <a:rPr lang="en-US" sz="4000" spc="-240" dirty="0">
                <a:solidFill>
                  <a:srgbClr val="F6F6F6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Az informális gondozók perspektívái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7936" y="2884660"/>
            <a:ext cx="4868323" cy="5745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A</a:t>
            </a:r>
            <a:r>
              <a:rPr lang="hu-HU" sz="3200" spc="21" dirty="0">
                <a:solidFill>
                  <a:srgbClr val="303030"/>
                </a:solidFill>
                <a:latin typeface="Open Sauce Light"/>
              </a:rPr>
              <a:t> családtagok és a </a:t>
            </a:r>
            <a:r>
              <a:rPr lang="en-US" sz="3200" spc="21" dirty="0" err="1">
                <a:solidFill>
                  <a:srgbClr val="303030"/>
                </a:solidFill>
                <a:latin typeface="Open Sauce Light"/>
              </a:rPr>
              <a:t>pszichiáter</a:t>
            </a: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 közötti kapcsolatok pozitívak voltak.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Idővel ezek a </a:t>
            </a:r>
            <a:r>
              <a:rPr lang="en-US" sz="3200" spc="21" dirty="0" err="1">
                <a:solidFill>
                  <a:srgbClr val="303030"/>
                </a:solidFill>
                <a:latin typeface="Open Sauce Light"/>
              </a:rPr>
              <a:t>kapcsolatok</a:t>
            </a: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 </a:t>
            </a:r>
            <a:r>
              <a:rPr lang="hu-HU" sz="3200" spc="21" dirty="0">
                <a:solidFill>
                  <a:srgbClr val="303030"/>
                </a:solidFill>
                <a:latin typeface="Open Sauce Light"/>
              </a:rPr>
              <a:t>sokszor</a:t>
            </a: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 javultak.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r>
              <a:rPr lang="en-US" sz="3200" spc="21" dirty="0">
                <a:solidFill>
                  <a:srgbClr val="303030"/>
                </a:solidFill>
                <a:latin typeface="Open Sauce Light"/>
              </a:rPr>
              <a:t>A pszichiáterek is megjegyezték a családok és az informális gondozók bevonásának fontosságát.</a:t>
            </a: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  <a:p>
            <a:pPr>
              <a:lnSpc>
                <a:spcPts val="3150"/>
              </a:lnSpc>
            </a:pPr>
            <a:endParaRPr lang="en-US" sz="3200" spc="21" dirty="0">
              <a:solidFill>
                <a:srgbClr val="303030"/>
              </a:solidFill>
              <a:latin typeface="Open Sauce Ligh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4642195" y="-3837"/>
            <a:ext cx="13926585" cy="717970"/>
            <a:chOff x="0" y="0"/>
            <a:chExt cx="18568780" cy="957293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5116"/>
              <a:ext cx="6189593" cy="952176"/>
              <a:chOff x="0" y="0"/>
              <a:chExt cx="1222636" cy="18808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2379187" y="0"/>
              <a:ext cx="6189593" cy="952176"/>
              <a:chOff x="0" y="0"/>
              <a:chExt cx="1222636" cy="18808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0" y="-3837"/>
            <a:ext cx="18568780" cy="717970"/>
            <a:chOff x="0" y="0"/>
            <a:chExt cx="24758374" cy="957293"/>
          </a:xfrm>
        </p:grpSpPr>
        <p:grpSp>
          <p:nvGrpSpPr>
            <p:cNvPr id="23" name="Group 23"/>
            <p:cNvGrpSpPr/>
            <p:nvPr/>
          </p:nvGrpSpPr>
          <p:grpSpPr>
            <a:xfrm>
              <a:off x="12379187" y="5116"/>
              <a:ext cx="6189593" cy="952176"/>
              <a:chOff x="0" y="0"/>
              <a:chExt cx="1222636" cy="18808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F7A70A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6189593" y="5116"/>
              <a:ext cx="6189593" cy="952176"/>
              <a:chOff x="0" y="0"/>
              <a:chExt cx="1222636" cy="18808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3B87C3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6189593" cy="957293"/>
              <a:chOff x="0" y="0"/>
              <a:chExt cx="1222636" cy="18909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222636" cy="189095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9095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9095"/>
                    </a:lnTo>
                    <a:lnTo>
                      <a:pt x="0" y="189095"/>
                    </a:lnTo>
                    <a:close/>
                  </a:path>
                </a:pathLst>
              </a:custGeom>
              <a:solidFill>
                <a:srgbClr val="6CA09D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8568780" y="0"/>
              <a:ext cx="6189593" cy="952176"/>
              <a:chOff x="0" y="0"/>
              <a:chExt cx="1222636" cy="18808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222636" cy="188084"/>
              </a:xfrm>
              <a:custGeom>
                <a:avLst/>
                <a:gdLst/>
                <a:ahLst/>
                <a:cxnLst/>
                <a:rect l="l" t="t" r="r" b="b"/>
                <a:pathLst>
                  <a:path w="1222636" h="188084">
                    <a:moveTo>
                      <a:pt x="0" y="0"/>
                    </a:moveTo>
                    <a:lnTo>
                      <a:pt x="1222636" y="0"/>
                    </a:lnTo>
                    <a:lnTo>
                      <a:pt x="1222636" y="188084"/>
                    </a:lnTo>
                    <a:lnTo>
                      <a:pt x="0" y="188084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35" name="TextBox 35"/>
          <p:cNvSpPr txBox="1"/>
          <p:nvPr/>
        </p:nvSpPr>
        <p:spPr>
          <a:xfrm>
            <a:off x="13938168" y="7601079"/>
            <a:ext cx="3939906" cy="2306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endParaRPr dirty="0"/>
          </a:p>
          <a:p>
            <a:pPr algn="r">
              <a:lnSpc>
                <a:spcPts val="4619"/>
              </a:lnSpc>
            </a:pPr>
            <a:r>
              <a:rPr lang="en-US" sz="3299" spc="197" dirty="0">
                <a:solidFill>
                  <a:srgbClr val="F6F6F6"/>
                </a:solidFill>
                <a:latin typeface="Oswald"/>
              </a:rPr>
              <a:t>A betegek hangja a mentális egészségügyben</a:t>
            </a:r>
          </a:p>
          <a:p>
            <a:pPr algn="r">
              <a:lnSpc>
                <a:spcPts val="4619"/>
              </a:lnSpc>
            </a:pPr>
            <a:endParaRPr lang="en-US" sz="3299" spc="197" dirty="0">
              <a:solidFill>
                <a:srgbClr val="F6F6F6"/>
              </a:solidFill>
              <a:latin typeface="Oswald"/>
            </a:endParaRPr>
          </a:p>
        </p:txBody>
      </p:sp>
      <p:sp>
        <p:nvSpPr>
          <p:cNvPr id="36" name="AutoShape 3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27352" y="708990"/>
            <a:ext cx="4869448" cy="9572868"/>
          </a:xfrm>
          <a:prstGeom prst="rect">
            <a:avLst/>
          </a:prstGeom>
          <a:solidFill>
            <a:srgbClr val="303030">
              <a:alpha val="22745"/>
            </a:srgbClr>
          </a:solid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B5822E-E3AC-D4D3-3452-64443B10002E}"/>
              </a:ext>
            </a:extLst>
          </p:cNvPr>
          <p:cNvSpPr txBox="1"/>
          <p:nvPr/>
        </p:nvSpPr>
        <p:spPr>
          <a:xfrm>
            <a:off x="7728294" y="1181100"/>
            <a:ext cx="45157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"A pszichiáterek ma már fiatalabbak, nyitottabbak, többet vesznek részt, többet dolgoznak a családokkal. A régimódi módszerek már eltűntek. Nagyobb a tudatosság és a nyitottság a betegekkel szemben. </a:t>
            </a:r>
            <a:r>
              <a:rPr lang="en-US" sz="2400" dirty="0"/>
              <a:t>- Informális gondozó 1, anya, Izrael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35743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1327</Words>
  <Application>Microsoft Office PowerPoint</Application>
  <PresentationFormat>Egyéni</PresentationFormat>
  <Paragraphs>213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3" baseType="lpstr">
      <vt:lpstr>Open Sans Condensed</vt:lpstr>
      <vt:lpstr>Arial</vt:lpstr>
      <vt:lpstr>Calibri</vt:lpstr>
      <vt:lpstr>Open Sauce Light</vt:lpstr>
      <vt:lpstr>Open Sauce Bold</vt:lpstr>
      <vt:lpstr>Oswald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(DONT EDIT) GAMIAN EUROPE POWER POINT PRESENTATION TEMPLATE</dc:title>
  <dc:creator>Cecilia Angulo</dc:creator>
  <cp:keywords>, docId:4362C03BE46776C2CBE9F54A01E9FC70</cp:keywords>
  <cp:lastModifiedBy>Péter Kéri</cp:lastModifiedBy>
  <cp:revision>49</cp:revision>
  <dcterms:created xsi:type="dcterms:W3CDTF">2006-08-16T00:00:00Z</dcterms:created>
  <dcterms:modified xsi:type="dcterms:W3CDTF">2023-05-31T09:43:52Z</dcterms:modified>
  <dc:identifier>DAFGHgH6zlM</dc:identifier>
</cp:coreProperties>
</file>